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15"/>
  </p:notesMasterIdLst>
  <p:sldIdLst>
    <p:sldId id="341" r:id="rId3"/>
    <p:sldId id="350" r:id="rId4"/>
    <p:sldId id="358" r:id="rId5"/>
    <p:sldId id="352" r:id="rId6"/>
    <p:sldId id="353" r:id="rId7"/>
    <p:sldId id="359" r:id="rId8"/>
    <p:sldId id="362" r:id="rId9"/>
    <p:sldId id="361" r:id="rId10"/>
    <p:sldId id="354" r:id="rId11"/>
    <p:sldId id="335" r:id="rId12"/>
    <p:sldId id="336" r:id="rId13"/>
    <p:sldId id="33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 User" initials="CU" lastIdx="16" clrIdx="0"/>
  <p:cmAuthor id="1" name="McLaughlin" initials="CM"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6D5AB"/>
    <a:srgbClr val="EA0000"/>
    <a:srgbClr val="77933C"/>
    <a:srgbClr val="FF3300"/>
    <a:srgbClr val="FF0000"/>
    <a:srgbClr val="CC0000"/>
    <a:srgbClr val="73BEF1"/>
    <a:srgbClr val="1376B9"/>
    <a:srgbClr val="1312B9"/>
    <a:srgbClr val="4F81B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2" autoAdjust="0"/>
    <p:restoredTop sz="94686" autoAdjust="0"/>
  </p:normalViewPr>
  <p:slideViewPr>
    <p:cSldViewPr>
      <p:cViewPr varScale="1">
        <p:scale>
          <a:sx n="85" d="100"/>
          <a:sy n="85" d="100"/>
        </p:scale>
        <p:origin x="-2021" y="-77"/>
      </p:cViewPr>
      <p:guideLst>
        <p:guide orient="horz" pos="2160"/>
        <p:guide pos="2880"/>
      </p:guideLst>
    </p:cSldViewPr>
  </p:slideViewPr>
  <p:outlineViewPr>
    <p:cViewPr>
      <p:scale>
        <a:sx n="33" d="100"/>
        <a:sy n="33" d="100"/>
      </p:scale>
      <p:origin x="0" y="7368"/>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B02248-3E8E-4013-A492-EE2D20E1DA6B}" type="datetimeFigureOut">
              <a:rPr lang="en-US" smtClean="0"/>
              <a:pPr/>
              <a:t>12/28/2012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4F03EE-1FBA-4CD6-A9B1-250AC4FFD3B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3962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00200"/>
            <a:ext cx="39624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396239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1" y="2174875"/>
            <a:ext cx="396239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24400" y="1535113"/>
            <a:ext cx="39624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724400" y="2174875"/>
            <a:ext cx="39624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dirty="0" smtClean="0"/>
              <a:t>Click to edit Master title style</a:t>
            </a:r>
            <a:endParaRPr lang="en-US" dirty="0"/>
          </a:p>
        </p:txBody>
      </p:sp>
      <p:sp>
        <p:nvSpPr>
          <p:cNvPr id="5" name="Slide Number Placeholder 4"/>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nchor="b" anchorCtr="0">
            <a:normAutofit/>
          </a:bodyPr>
          <a:lstStyle>
            <a:lvl1pPr algn="l">
              <a:defRPr sz="3600"/>
            </a:lvl1pPr>
          </a:lstStyle>
          <a:p>
            <a:r>
              <a:rPr lang="en-US" dirty="0" smtClean="0"/>
              <a:t>Click to edit Master title style</a:t>
            </a:r>
            <a:endParaRPr lang="en-US" dirty="0"/>
          </a:p>
        </p:txBody>
      </p:sp>
      <p:sp>
        <p:nvSpPr>
          <p:cNvPr id="6" name="Wave 5"/>
          <p:cNvSpPr/>
          <p:nvPr userDrawn="1"/>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8" name="Slide Number Placeholder 5"/>
          <p:cNvSpPr>
            <a:spLocks noGrp="1"/>
          </p:cNvSpPr>
          <p:nvPr>
            <p:ph type="sldNum" sz="quarter" idx="4"/>
          </p:nvPr>
        </p:nvSpPr>
        <p:spPr>
          <a:xfrm>
            <a:off x="7132320" y="6583680"/>
            <a:ext cx="1828800" cy="274320"/>
          </a:xfrm>
          <a:prstGeom prst="rect">
            <a:avLst/>
          </a:prstGeom>
          <a:solidFill>
            <a:schemeClr val="tx1"/>
          </a:solidFill>
        </p:spPr>
        <p:txBody>
          <a:bodyPr vert="horz" lIns="91440" tIns="45720" rIns="91440" bIns="45720" rtlCol="0" anchor="ctr"/>
          <a:lstStyle>
            <a:lvl1pPr algn="r">
              <a:defRPr sz="1200">
                <a:solidFill>
                  <a:schemeClr val="bg1"/>
                </a:solidFill>
              </a:defRPr>
            </a:lvl1pPr>
          </a:lstStyle>
          <a:p>
            <a:r>
              <a:rPr lang="en-US" dirty="0" smtClean="0"/>
              <a:t>SLIDE </a:t>
            </a:r>
            <a:fld id="{FCD2455E-EC1D-45EA-B6B2-90AB88848CFD}" type="slidenum">
              <a:rPr lang="en-US" smtClean="0"/>
              <a:pPr/>
              <a:t>‹#›</a:t>
            </a:fld>
            <a:endParaRPr lang="en-US" dirty="0"/>
          </a:p>
        </p:txBody>
      </p:sp>
      <p:cxnSp>
        <p:nvCxnSpPr>
          <p:cNvPr id="9" name="Straight Connector 8"/>
          <p:cNvCxnSpPr/>
          <p:nvPr userDrawn="1"/>
        </p:nvCxnSpPr>
        <p:spPr>
          <a:xfrm>
            <a:off x="0" y="1325880"/>
            <a:ext cx="8686800" cy="0"/>
          </a:xfrm>
          <a:prstGeom prst="line">
            <a:avLst/>
          </a:prstGeom>
          <a:ln w="38100">
            <a:solidFill>
              <a:srgbClr val="A9D24E"/>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D9E813B-26A0-44D5-B839-07A4E982AEA5}" type="slidenum">
              <a:rPr lang="en-US" smtClean="0"/>
              <a:pPr/>
              <a:t>‹#›</a:t>
            </a:fld>
            <a:endParaRPr lang="en-US" dirty="0"/>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5"/>
            <a:ext cx="75438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82880"/>
            <a:ext cx="77724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r>
              <a:rPr lang="en-US" dirty="0" smtClean="0"/>
              <a:t>SLIDE </a:t>
            </a:r>
            <a:fld id="{FCD2455E-EC1D-45EA-B6B2-90AB88848CFD}" type="slidenum">
              <a:rPr lang="en-US" smtClean="0"/>
              <a:pPr/>
              <a:t>‹#›</a:t>
            </a:fld>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9E813B-26A0-44D5-B839-07A4E982AEA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ransition>
    <p:wipe dir="r"/>
  </p:transition>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82880"/>
            <a:ext cx="7772400" cy="1143000"/>
          </a:xfrm>
          <a:prstGeom prst="rect">
            <a:avLst/>
          </a:prstGeom>
        </p:spPr>
        <p:txBody>
          <a:bodyPr vert="horz" lIns="91440" tIns="45720" rIns="91440" bIns="45720" rtlCol="0" anchor="b" anchorCtr="0">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Wave 6"/>
          <p:cNvSpPr/>
          <p:nvPr/>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Rectangle 7"/>
          <p:cNvSpPr/>
          <p:nvPr/>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6" name="Slide Number Placeholder 5"/>
          <p:cNvSpPr>
            <a:spLocks noGrp="1"/>
          </p:cNvSpPr>
          <p:nvPr>
            <p:ph type="sldNum" sz="quarter" idx="4"/>
          </p:nvPr>
        </p:nvSpPr>
        <p:spPr>
          <a:xfrm>
            <a:off x="7132320" y="6583680"/>
            <a:ext cx="1828800" cy="274320"/>
          </a:xfrm>
          <a:prstGeom prst="rect">
            <a:avLst/>
          </a:prstGeom>
          <a:solidFill>
            <a:schemeClr val="tx1"/>
          </a:solidFill>
        </p:spPr>
        <p:txBody>
          <a:bodyPr vert="horz" lIns="91440" tIns="45720" rIns="91440" bIns="45720" rtlCol="0" anchor="ctr"/>
          <a:lstStyle>
            <a:lvl1pPr algn="r">
              <a:defRPr sz="1200">
                <a:solidFill>
                  <a:schemeClr val="bg1"/>
                </a:solidFill>
              </a:defRPr>
            </a:lvl1pPr>
          </a:lstStyle>
          <a:p>
            <a:r>
              <a:rPr lang="en-US" dirty="0" smtClean="0"/>
              <a:t>SLIDE </a:t>
            </a:r>
            <a:fld id="{FCD2455E-EC1D-45EA-B6B2-90AB88848CFD}" type="slidenum">
              <a:rPr lang="en-US" smtClean="0"/>
              <a:pPr/>
              <a:t>‹#›</a:t>
            </a:fld>
            <a:endParaRPr lang="en-US" dirty="0"/>
          </a:p>
        </p:txBody>
      </p:sp>
      <p:cxnSp>
        <p:nvCxnSpPr>
          <p:cNvPr id="12" name="Straight Connector 11"/>
          <p:cNvCxnSpPr/>
          <p:nvPr/>
        </p:nvCxnSpPr>
        <p:spPr>
          <a:xfrm>
            <a:off x="0" y="1325880"/>
            <a:ext cx="8686800" cy="0"/>
          </a:xfrm>
          <a:prstGeom prst="line">
            <a:avLst/>
          </a:prstGeom>
          <a:ln w="38100">
            <a:solidFill>
              <a:srgbClr val="AAD24B"/>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transition>
    <p:wipe dir="r"/>
  </p:transition>
  <p:hf hdr="0" ftr="0" dt="0"/>
  <p:txStyles>
    <p:titleStyle>
      <a:lvl1pPr algn="l" defTabSz="9144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914400" rtl="0" eaLnBrk="1" latinLnBrk="0" hangingPunct="1">
        <a:spcBef>
          <a:spcPct val="20000"/>
        </a:spcBef>
        <a:buClr>
          <a:srgbClr val="FF0000"/>
        </a:buClr>
        <a:buFont typeface="Calibri" pitchFamily="34" charset="0"/>
        <a:buChar char="●"/>
        <a:defRPr lang="en-US" sz="3200" kern="1200" dirty="0" smtClean="0">
          <a:solidFill>
            <a:schemeClr val="tx1"/>
          </a:solidFill>
          <a:latin typeface="+mn-lt"/>
          <a:ea typeface="+mn-ea"/>
          <a:cs typeface="+mn-cs"/>
        </a:defRPr>
      </a:lvl1pPr>
      <a:lvl2pPr marL="742950" indent="-285750" algn="l" defTabSz="914400" rtl="0" eaLnBrk="1" latinLnBrk="0" hangingPunct="1">
        <a:spcBef>
          <a:spcPct val="20000"/>
        </a:spcBef>
        <a:buClr>
          <a:schemeClr val="tx2"/>
        </a:buClr>
        <a:buFont typeface="Calibri"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chemeClr val="tx1"/>
        </a:buClr>
        <a:buFont typeface="Calibri"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chemeClr val="tx1"/>
        </a:buClr>
        <a:buFont typeface="Calibri"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chemeClr val="tx1"/>
        </a:buClr>
        <a:buFont typeface="Calibri"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600200"/>
            <a:ext cx="914400" cy="5257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2800" dirty="0" smtClean="0"/>
              <a:t>Learning Objectives</a:t>
            </a:r>
            <a:endParaRPr lang="en-US" sz="2800" dirty="0"/>
          </a:p>
        </p:txBody>
      </p:sp>
      <p:sp>
        <p:nvSpPr>
          <p:cNvPr id="7" name="Wave 6"/>
          <p:cNvSpPr/>
          <p:nvPr/>
        </p:nvSpPr>
        <p:spPr>
          <a:xfrm>
            <a:off x="0" y="6400800"/>
            <a:ext cx="9144000" cy="457200"/>
          </a:xfrm>
          <a:prstGeom prst="wav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Rectangle 7"/>
          <p:cNvSpPr/>
          <p:nvPr/>
        </p:nvSpPr>
        <p:spPr>
          <a:xfrm>
            <a:off x="0" y="6583680"/>
            <a:ext cx="9144000" cy="2743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accent1"/>
                </a:solidFill>
              </a:rPr>
              <a:t>© 2014 Cengage Learning. All Rights Reserved.</a:t>
            </a:r>
            <a:endParaRPr lang="en-US" sz="1000" dirty="0">
              <a:solidFill>
                <a:schemeClr val="accent1"/>
              </a:solidFill>
            </a:endParaRPr>
          </a:p>
        </p:txBody>
      </p:sp>
      <p:sp>
        <p:nvSpPr>
          <p:cNvPr id="9" name="TextBox 8"/>
          <p:cNvSpPr txBox="1"/>
          <p:nvPr/>
        </p:nvSpPr>
        <p:spPr>
          <a:xfrm>
            <a:off x="1828801" y="2514600"/>
            <a:ext cx="6400800" cy="1877437"/>
          </a:xfrm>
          <a:prstGeom prst="rect">
            <a:avLst/>
          </a:prstGeom>
          <a:noFill/>
        </p:spPr>
        <p:txBody>
          <a:bodyPr wrap="square" rtlCol="0">
            <a:spAutoFit/>
          </a:bodyPr>
          <a:lstStyle/>
          <a:p>
            <a:pPr marL="800100" indent="-800100">
              <a:spcAft>
                <a:spcPts val="1200"/>
              </a:spcAft>
            </a:pPr>
            <a:r>
              <a:rPr lang="en-US" sz="2400" b="1" dirty="0" smtClean="0"/>
              <a:t>LO</a:t>
            </a:r>
            <a:r>
              <a:rPr lang="en-US" sz="2400" b="1" dirty="0" smtClean="0">
                <a:solidFill>
                  <a:srgbClr val="FF0000"/>
                </a:solidFill>
              </a:rPr>
              <a:t>8</a:t>
            </a:r>
            <a:r>
              <a:rPr lang="en-US" sz="2400" dirty="0" smtClean="0"/>
              <a:t> 	Prove and rule a journal.</a:t>
            </a:r>
          </a:p>
          <a:p>
            <a:pPr marL="800100" indent="-800100">
              <a:spcAft>
                <a:spcPts val="1200"/>
              </a:spcAft>
            </a:pPr>
            <a:r>
              <a:rPr lang="en-US" sz="2400" b="1" dirty="0" smtClean="0"/>
              <a:t>LO</a:t>
            </a:r>
            <a:r>
              <a:rPr lang="en-US" sz="2400" b="1" dirty="0" smtClean="0">
                <a:solidFill>
                  <a:srgbClr val="FF0000"/>
                </a:solidFill>
              </a:rPr>
              <a:t>9</a:t>
            </a:r>
            <a:r>
              <a:rPr lang="en-US" sz="2400" dirty="0" smtClean="0"/>
              <a:t> 	Demonstrate how to prove cash.</a:t>
            </a:r>
          </a:p>
          <a:p>
            <a:pPr marL="800100" indent="-800100">
              <a:spcAft>
                <a:spcPts val="1200"/>
              </a:spcAft>
            </a:pPr>
            <a:r>
              <a:rPr lang="en-US" sz="2400" b="1" dirty="0" smtClean="0"/>
              <a:t>LO</a:t>
            </a:r>
            <a:r>
              <a:rPr lang="en-US" sz="2400" b="1" dirty="0" smtClean="0">
                <a:solidFill>
                  <a:srgbClr val="FF0000"/>
                </a:solidFill>
              </a:rPr>
              <a:t>10</a:t>
            </a:r>
            <a:r>
              <a:rPr lang="en-US" sz="2400" dirty="0" smtClean="0"/>
              <a:t> 	Identify and correct errors using standard accounting practices.</a:t>
            </a:r>
            <a:endParaRPr lang="en-US" sz="2400" dirty="0"/>
          </a:p>
        </p:txBody>
      </p:sp>
      <p:pic>
        <p:nvPicPr>
          <p:cNvPr id="7170" name="Picture 2"/>
          <p:cNvPicPr>
            <a:picLocks noChangeAspect="1" noChangeArrowheads="1"/>
          </p:cNvPicPr>
          <p:nvPr/>
        </p:nvPicPr>
        <p:blipFill>
          <a:blip r:embed="rId2" cstate="print"/>
          <a:srcRect r="705"/>
          <a:stretch>
            <a:fillRect/>
          </a:stretch>
        </p:blipFill>
        <p:spPr bwMode="auto">
          <a:xfrm>
            <a:off x="0" y="0"/>
            <a:ext cx="9144000" cy="220624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1"/>
                </a:solidFill>
              </a:rPr>
              <a:t>Lesson 3-4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spcAft>
                <a:spcPts val="0"/>
              </a:spcAft>
              <a:buNone/>
            </a:pPr>
            <a:r>
              <a:rPr lang="en-US" b="1" dirty="0">
                <a:solidFill>
                  <a:srgbClr val="FF0000"/>
                </a:solidFill>
              </a:rPr>
              <a:t>1.	</a:t>
            </a:r>
            <a:r>
              <a:rPr lang="en-US" dirty="0" smtClean="0"/>
              <a:t>List </a:t>
            </a:r>
            <a:r>
              <a:rPr lang="en-US" dirty="0"/>
              <a:t>the three steps for proving a journal</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10</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7"/>
          <p:cNvSpPr txBox="1">
            <a:spLocks/>
          </p:cNvSpPr>
          <p:nvPr/>
        </p:nvSpPr>
        <p:spPr>
          <a:xfrm>
            <a:off x="914400" y="2743200"/>
            <a:ext cx="7315200" cy="3200400"/>
          </a:xfrm>
          <a:prstGeom prst="rect">
            <a:avLst/>
          </a:prstGeom>
          <a:solidFill>
            <a:schemeClr val="bg2"/>
          </a:solidFill>
        </p:spPr>
        <p:txBody>
          <a:bodyPr vert="horz" lIns="91440" tIns="45720" rIns="91440" bIns="45720" rtlCol="0">
            <a:normAutofit lnSpcReduction="10000"/>
          </a:bodyPr>
          <a:lstStyle/>
          <a:p>
            <a:pPr marL="342900" marR="0" lvl="0" indent="-342900" algn="l" defTabSz="914400" rtl="0" eaLnBrk="1" fontAlgn="auto" latinLnBrk="0" hangingPunct="1">
              <a:lnSpc>
                <a:spcPct val="120000"/>
              </a:lnSpc>
              <a:spcBef>
                <a:spcPts val="0"/>
              </a:spcBef>
              <a:spcAft>
                <a:spcPts val="0"/>
              </a:spcAft>
              <a:buClr>
                <a:srgbClr val="FF0000"/>
              </a:buClr>
              <a:buSzTx/>
              <a:buFont typeface="Calibri" pitchFamily="34" charset="0"/>
              <a:buNone/>
              <a:tabLst>
                <a:tab pos="228600" algn="l"/>
              </a:tabLst>
              <a:defRPr/>
            </a:pPr>
            <a:r>
              <a:rPr kumimoji="0" lang="en-US" sz="2600" b="1" i="0" u="none" strike="noStrike" kern="1200" cap="none" spc="0" normalizeH="0" baseline="0" noProof="0" dirty="0" smtClean="0">
                <a:ln>
                  <a:noFill/>
                </a:ln>
                <a:solidFill>
                  <a:srgbClr val="FF0000"/>
                </a:solidFill>
                <a:effectLst/>
                <a:uLnTx/>
                <a:uFillTx/>
                <a:latin typeface="+mn-lt"/>
                <a:ea typeface="+mn-ea"/>
                <a:cs typeface="+mn-cs"/>
              </a:rPr>
              <a:t>ANSWER</a:t>
            </a:r>
          </a:p>
          <a:p>
            <a:pPr marL="514350" indent="-514350">
              <a:lnSpc>
                <a:spcPct val="110000"/>
              </a:lnSpc>
              <a:buClr>
                <a:srgbClr val="FF0000"/>
              </a:buClr>
            </a:pPr>
            <a:r>
              <a:rPr lang="en-US" sz="3200" dirty="0" smtClean="0">
                <a:ea typeface="Calibri"/>
                <a:cs typeface="Times"/>
              </a:rPr>
              <a:t>1.	Add each of the amount columns. </a:t>
            </a:r>
          </a:p>
          <a:p>
            <a:pPr marL="514350" indent="-514350">
              <a:lnSpc>
                <a:spcPct val="110000"/>
              </a:lnSpc>
              <a:buClr>
                <a:srgbClr val="FF0000"/>
              </a:buClr>
            </a:pPr>
            <a:r>
              <a:rPr lang="en-US" sz="3200" dirty="0" smtClean="0">
                <a:ea typeface="Calibri"/>
                <a:cs typeface="Times"/>
              </a:rPr>
              <a:t>2.	Add the debit column totals, and then add the credit column totals. </a:t>
            </a:r>
          </a:p>
          <a:p>
            <a:pPr marL="514350" indent="-514350">
              <a:lnSpc>
                <a:spcPct val="110000"/>
              </a:lnSpc>
              <a:buClr>
                <a:srgbClr val="FF0000"/>
              </a:buClr>
            </a:pPr>
            <a:r>
              <a:rPr lang="en-US" sz="3200" dirty="0" smtClean="0">
                <a:ea typeface="Calibri"/>
                <a:cs typeface="Times"/>
              </a:rPr>
              <a:t>3.	Verify that the total debits and total credits are equal.</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Flowchart: Delay 7"/>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 name="TextBox 9"/>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1"/>
                </a:solidFill>
              </a:rPr>
              <a:t>Lesson 3-4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spcAft>
                <a:spcPts val="0"/>
              </a:spcAft>
              <a:buNone/>
            </a:pPr>
            <a:r>
              <a:rPr lang="en-US" b="1" dirty="0">
                <a:solidFill>
                  <a:srgbClr val="FF0000"/>
                </a:solidFill>
              </a:rPr>
              <a:t>2.	</a:t>
            </a:r>
            <a:r>
              <a:rPr lang="en-US" dirty="0" smtClean="0"/>
              <a:t>State </a:t>
            </a:r>
            <a:r>
              <a:rPr lang="en-US" dirty="0"/>
              <a:t>the formula for proving cash</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11</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7"/>
          <p:cNvSpPr txBox="1">
            <a:spLocks/>
          </p:cNvSpPr>
          <p:nvPr/>
        </p:nvSpPr>
        <p:spPr>
          <a:xfrm>
            <a:off x="914400" y="2971800"/>
            <a:ext cx="7315200" cy="2743200"/>
          </a:xfrm>
          <a:prstGeom prst="rect">
            <a:avLst/>
          </a:prstGeom>
          <a:solidFill>
            <a:schemeClr val="bg2"/>
          </a:solidFill>
        </p:spPr>
        <p:txBody>
          <a:bodyPr vert="horz" lIns="91440" tIns="45720" rIns="91440" bIns="45720" rtlCol="0">
            <a:normAutofit/>
          </a:bodyPr>
          <a:lstStyle/>
          <a:p>
            <a:pPr marL="342900" marR="0" lvl="0" indent="-342900" algn="l" defTabSz="914400" rtl="0" eaLnBrk="1" fontAlgn="auto" latinLnBrk="0" hangingPunct="1">
              <a:lnSpc>
                <a:spcPct val="120000"/>
              </a:lnSpc>
              <a:spcBef>
                <a:spcPts val="0"/>
              </a:spcBef>
              <a:spcAft>
                <a:spcPts val="0"/>
              </a:spcAft>
              <a:buClr>
                <a:srgbClr val="FF0000"/>
              </a:buClr>
              <a:buSzTx/>
              <a:buFont typeface="Calibri" pitchFamily="34" charset="0"/>
              <a:buNone/>
              <a:tabLst>
                <a:tab pos="228600" algn="l"/>
              </a:tabLst>
              <a:defRPr/>
            </a:pPr>
            <a:r>
              <a:rPr kumimoji="0" lang="en-US" sz="2400" b="1" i="0" u="none" strike="noStrike" kern="1200" cap="none" spc="0" normalizeH="0" baseline="0" noProof="0" dirty="0" smtClean="0">
                <a:ln>
                  <a:noFill/>
                </a:ln>
                <a:solidFill>
                  <a:srgbClr val="FF0000"/>
                </a:solidFill>
                <a:effectLst/>
                <a:uLnTx/>
                <a:uFillTx/>
                <a:latin typeface="+mn-lt"/>
                <a:ea typeface="+mn-ea"/>
                <a:cs typeface="+mn-cs"/>
              </a:rPr>
              <a:t>ANSWER</a:t>
            </a:r>
          </a:p>
          <a:p>
            <a:pPr>
              <a:buClr>
                <a:srgbClr val="FF0000"/>
              </a:buClr>
            </a:pPr>
            <a:r>
              <a:rPr lang="en-US" sz="3200" dirty="0" smtClean="0">
                <a:ea typeface="Calibri"/>
                <a:cs typeface="Times New Roman"/>
              </a:rPr>
              <a:t>Cash on Hand, Beginning of the Month </a:t>
            </a:r>
            <a:r>
              <a:rPr lang="en-US" sz="3200" i="1" dirty="0" smtClean="0">
                <a:ea typeface="Calibri"/>
                <a:cs typeface="Times New Roman"/>
              </a:rPr>
              <a:t>plus</a:t>
            </a:r>
            <a:r>
              <a:rPr lang="en-US" sz="3200" dirty="0" smtClean="0">
                <a:ea typeface="Calibri"/>
                <a:cs typeface="Times New Roman"/>
              </a:rPr>
              <a:t> Total Cash Received during the Month </a:t>
            </a:r>
            <a:r>
              <a:rPr lang="en-US" sz="3200" i="1" dirty="0" smtClean="0">
                <a:ea typeface="Calibri"/>
                <a:cs typeface="Times New Roman"/>
              </a:rPr>
              <a:t>minus</a:t>
            </a:r>
            <a:r>
              <a:rPr lang="en-US" sz="3200" dirty="0" smtClean="0">
                <a:ea typeface="Calibri"/>
                <a:cs typeface="Times New Roman"/>
              </a:rPr>
              <a:t> Total Cash Paid during the Month </a:t>
            </a:r>
            <a:r>
              <a:rPr lang="en-US" sz="3200" i="1" dirty="0" smtClean="0">
                <a:ea typeface="Calibri"/>
                <a:cs typeface="Times New Roman"/>
              </a:rPr>
              <a:t>equals</a:t>
            </a:r>
            <a:r>
              <a:rPr lang="en-US" sz="3200" dirty="0" smtClean="0">
                <a:ea typeface="Calibri"/>
                <a:cs typeface="Times New Roman"/>
              </a:rPr>
              <a:t> Cash Balance, End of the Month.</a:t>
            </a: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Flowchart: Delay 7"/>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 name="TextBox 9"/>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1"/>
                </a:solidFill>
              </a:rPr>
              <a:t>Lesson 3-4 </a:t>
            </a:r>
            <a:r>
              <a:rPr lang="en-US" dirty="0" smtClean="0"/>
              <a:t>Audit Your Understanding</a:t>
            </a:r>
            <a:endParaRPr lang="en-US" dirty="0"/>
          </a:p>
        </p:txBody>
      </p:sp>
      <p:sp>
        <p:nvSpPr>
          <p:cNvPr id="7" name="Content Placeholder 6"/>
          <p:cNvSpPr>
            <a:spLocks noGrp="1"/>
          </p:cNvSpPr>
          <p:nvPr>
            <p:ph idx="1"/>
          </p:nvPr>
        </p:nvSpPr>
        <p:spPr/>
        <p:txBody>
          <a:bodyPr vert="horz" lIns="91440" tIns="45720" rIns="91440" bIns="45720" rtlCol="0">
            <a:normAutofit/>
          </a:bodyPr>
          <a:lstStyle/>
          <a:p>
            <a:pPr marL="457200" marR="0" indent="-457200">
              <a:spcAft>
                <a:spcPts val="0"/>
              </a:spcAft>
              <a:buNone/>
            </a:pPr>
            <a:r>
              <a:rPr lang="en-US" b="1" dirty="0">
                <a:solidFill>
                  <a:srgbClr val="FF0000"/>
                </a:solidFill>
              </a:rPr>
              <a:t>3.	</a:t>
            </a:r>
            <a:r>
              <a:rPr lang="en-US" dirty="0" smtClean="0"/>
              <a:t>List </a:t>
            </a:r>
            <a:r>
              <a:rPr lang="en-US" dirty="0"/>
              <a:t>the five steps to rule a journal at the end of a month</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SLIDE </a:t>
            </a:r>
            <a:fld id="{FCD2455E-EC1D-45EA-B6B2-90AB88848CFD}" type="slidenum">
              <a:rPr lang="en-US" smtClean="0"/>
              <a:pPr/>
              <a:t>12</a:t>
            </a:fld>
            <a:endParaRPr lang="en-US" dirty="0"/>
          </a:p>
        </p:txBody>
      </p:sp>
      <p:pic>
        <p:nvPicPr>
          <p:cNvPr id="18439" name="Picture 7"/>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flipV="1">
            <a:off x="5048250" y="228600"/>
            <a:ext cx="4095750" cy="533400"/>
          </a:xfrm>
          <a:prstGeom prst="rect">
            <a:avLst/>
          </a:prstGeom>
          <a:noFill/>
          <a:ln w="9525">
            <a:noFill/>
            <a:miter lim="800000"/>
            <a:headEnd/>
            <a:tailEnd/>
          </a:ln>
        </p:spPr>
      </p:pic>
      <p:sp>
        <p:nvSpPr>
          <p:cNvPr id="6" name="Isosceles Triangle 5"/>
          <p:cNvSpPr/>
          <p:nvPr/>
        </p:nvSpPr>
        <p:spPr>
          <a:xfrm rot="5400000">
            <a:off x="-228600" y="1084730"/>
            <a:ext cx="914400" cy="457200"/>
          </a:xfrm>
          <a:prstGeom prst="triangle">
            <a:avLst/>
          </a:prstGeom>
          <a:solidFill>
            <a:srgbClr val="FFA41D"/>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7"/>
          <p:cNvSpPr txBox="1">
            <a:spLocks/>
          </p:cNvSpPr>
          <p:nvPr/>
        </p:nvSpPr>
        <p:spPr>
          <a:xfrm>
            <a:off x="914400" y="2743200"/>
            <a:ext cx="7315200" cy="3429000"/>
          </a:xfrm>
          <a:prstGeom prst="rect">
            <a:avLst/>
          </a:prstGeom>
          <a:solidFill>
            <a:schemeClr val="bg2"/>
          </a:solidFill>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20000"/>
              </a:lnSpc>
              <a:spcBef>
                <a:spcPts val="0"/>
              </a:spcBef>
              <a:spcAft>
                <a:spcPts val="0"/>
              </a:spcAft>
              <a:buClr>
                <a:srgbClr val="FF0000"/>
              </a:buClr>
              <a:buSzTx/>
              <a:buFont typeface="Calibri" pitchFamily="34" charset="0"/>
              <a:buNone/>
              <a:tabLst>
                <a:tab pos="228600" algn="l"/>
              </a:tabLst>
              <a:defRPr/>
            </a:pPr>
            <a:r>
              <a:rPr kumimoji="0" lang="en-US" sz="3400" b="1" i="0" u="none" strike="noStrike" kern="1200" cap="none" spc="0" normalizeH="0" baseline="0" noProof="0" dirty="0" smtClean="0">
                <a:ln>
                  <a:noFill/>
                </a:ln>
                <a:solidFill>
                  <a:srgbClr val="FF0000"/>
                </a:solidFill>
                <a:effectLst/>
                <a:uLnTx/>
                <a:uFillTx/>
                <a:latin typeface="+mn-lt"/>
                <a:ea typeface="+mn-ea"/>
                <a:cs typeface="+mn-cs"/>
              </a:rPr>
              <a:t>ANSWER</a:t>
            </a:r>
          </a:p>
          <a:p>
            <a:pPr marL="347663" indent="-347663">
              <a:lnSpc>
                <a:spcPct val="120000"/>
              </a:lnSpc>
              <a:buClr>
                <a:srgbClr val="FF0000"/>
              </a:buClr>
            </a:pPr>
            <a:r>
              <a:rPr lang="en-US" sz="3200" dirty="0" smtClean="0">
                <a:ea typeface="Calibri"/>
                <a:cs typeface="Times"/>
              </a:rPr>
              <a:t>1.	Rule a single line across all amount columns directly below the last entry to indicate that columns are to be totaled. </a:t>
            </a:r>
          </a:p>
          <a:p>
            <a:pPr marL="347663" indent="-347663">
              <a:lnSpc>
                <a:spcPct val="120000"/>
              </a:lnSpc>
              <a:buClr>
                <a:srgbClr val="FF0000"/>
              </a:buClr>
            </a:pPr>
            <a:r>
              <a:rPr lang="en-US" sz="3200" dirty="0" smtClean="0">
                <a:ea typeface="Calibri"/>
                <a:cs typeface="Times"/>
              </a:rPr>
              <a:t>2.	On the next line, write the date in the Date column. </a:t>
            </a:r>
          </a:p>
          <a:p>
            <a:pPr marL="347663" indent="-347663">
              <a:lnSpc>
                <a:spcPct val="120000"/>
              </a:lnSpc>
              <a:buClr>
                <a:srgbClr val="FF0000"/>
              </a:buClr>
            </a:pPr>
            <a:r>
              <a:rPr lang="en-US" sz="3200" dirty="0" smtClean="0">
                <a:ea typeface="Calibri"/>
                <a:cs typeface="Times"/>
              </a:rPr>
              <a:t>3.	Write </a:t>
            </a:r>
            <a:r>
              <a:rPr lang="en-US" sz="3200" i="1" dirty="0" smtClean="0">
                <a:ea typeface="Calibri"/>
                <a:cs typeface="Times"/>
              </a:rPr>
              <a:t>Carried Forward</a:t>
            </a:r>
            <a:r>
              <a:rPr lang="en-US" sz="3200" dirty="0" smtClean="0">
                <a:ea typeface="Calibri"/>
                <a:cs typeface="Times"/>
              </a:rPr>
              <a:t> in the Account Title column. Place a check mark in the Post. Ref. column. </a:t>
            </a:r>
          </a:p>
          <a:p>
            <a:pPr marL="347663" indent="-347663">
              <a:lnSpc>
                <a:spcPct val="120000"/>
              </a:lnSpc>
              <a:buClr>
                <a:srgbClr val="FF0000"/>
              </a:buClr>
            </a:pPr>
            <a:r>
              <a:rPr lang="en-US" sz="3200" dirty="0" smtClean="0">
                <a:ea typeface="Calibri"/>
                <a:cs typeface="Times"/>
              </a:rPr>
              <a:t>4.	Write each column total below the single line. </a:t>
            </a:r>
          </a:p>
          <a:p>
            <a:pPr marL="347663" indent="-347663">
              <a:lnSpc>
                <a:spcPct val="120000"/>
              </a:lnSpc>
              <a:buClr>
                <a:srgbClr val="FF0000"/>
              </a:buClr>
            </a:pPr>
            <a:r>
              <a:rPr lang="en-US" sz="3200" dirty="0" smtClean="0">
                <a:ea typeface="Calibri"/>
                <a:cs typeface="Times"/>
              </a:rPr>
              <a:t>5.	Rule double lines below the column totals across all amount columns.</a:t>
            </a:r>
            <a:endParaRPr lang="en-US" sz="3200" dirty="0" smtClean="0">
              <a:ea typeface="Calibri"/>
              <a:cs typeface="Times New Roman"/>
            </a:endParaRPr>
          </a:p>
          <a:p>
            <a:pPr marL="0" marR="0" lvl="0" indent="0" algn="l" defTabSz="914400" rtl="0" eaLnBrk="1" fontAlgn="auto" latinLnBrk="0" hangingPunct="1">
              <a:lnSpc>
                <a:spcPct val="120000"/>
              </a:lnSpc>
              <a:spcBef>
                <a:spcPts val="0"/>
              </a:spcBef>
              <a:spcAft>
                <a:spcPts val="0"/>
              </a:spcAft>
              <a:buClr>
                <a:srgbClr val="FF0000"/>
              </a:buClr>
              <a:buSzTx/>
              <a:buFont typeface="Calibri"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Flowchart: Delay 7"/>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0" name="TextBox 9"/>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Proving and Ruling a Journal Page</a:t>
            </a:r>
            <a:endParaRPr lang="en-US" dirty="0"/>
          </a:p>
        </p:txBody>
      </p:sp>
      <p:sp>
        <p:nvSpPr>
          <p:cNvPr id="3" name="Slide Number Placeholder 2"/>
          <p:cNvSpPr>
            <a:spLocks noGrp="1"/>
          </p:cNvSpPr>
          <p:nvPr>
            <p:ph type="sldNum" sz="quarter" idx="4"/>
          </p:nvPr>
        </p:nvSpPr>
        <p:spPr/>
        <p:txBody>
          <a:bodyPr/>
          <a:lstStyle/>
          <a:p>
            <a:r>
              <a:rPr lang="en-US" smtClean="0"/>
              <a:t>SLIDE </a:t>
            </a:r>
            <a:fld id="{FCD2455E-EC1D-45EA-B6B2-90AB88848CFD}" type="slidenum">
              <a:rPr lang="en-US" smtClean="0"/>
              <a:pPr/>
              <a:t>2</a:t>
            </a:fld>
            <a:endParaRPr lang="en-US" dirty="0"/>
          </a:p>
        </p:txBody>
      </p:sp>
      <p:sp>
        <p:nvSpPr>
          <p:cNvPr id="6" name="Flowchart: Delay 5"/>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7" name="TextBox 6"/>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
        <p:nvSpPr>
          <p:cNvPr id="8" name="TextBox 7"/>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sp>
        <p:nvSpPr>
          <p:cNvPr id="11" name="Rectangle 29"/>
          <p:cNvSpPr>
            <a:spLocks noChangeArrowheads="1"/>
          </p:cNvSpPr>
          <p:nvPr/>
        </p:nvSpPr>
        <p:spPr bwMode="auto">
          <a:xfrm>
            <a:off x="381000" y="5008563"/>
            <a:ext cx="8290560" cy="369332"/>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2</a:t>
            </a:r>
            <a:r>
              <a:rPr lang="en-US" b="1" dirty="0" smtClean="0">
                <a:solidFill>
                  <a:srgbClr val="FF0000"/>
                </a:solidFill>
                <a:effectLst>
                  <a:outerShdw blurRad="38100" dist="38100" dir="2700000" algn="tl">
                    <a:srgbClr val="000000">
                      <a:alpha val="43137"/>
                    </a:srgbClr>
                  </a:outerShdw>
                </a:effectLst>
              </a:rPr>
              <a:t>.	</a:t>
            </a:r>
            <a:r>
              <a:rPr lang="en-US" dirty="0" smtClean="0">
                <a:solidFill>
                  <a:srgbClr val="000000"/>
                </a:solidFill>
              </a:rPr>
              <a:t> Add the debit column totals, and then add the credit column totals.</a:t>
            </a:r>
            <a:endParaRPr lang="en-US" dirty="0"/>
          </a:p>
        </p:txBody>
      </p:sp>
      <p:sp>
        <p:nvSpPr>
          <p:cNvPr id="12" name="Rectangle 27"/>
          <p:cNvSpPr>
            <a:spLocks noChangeArrowheads="1"/>
          </p:cNvSpPr>
          <p:nvPr/>
        </p:nvSpPr>
        <p:spPr bwMode="auto">
          <a:xfrm>
            <a:off x="381000" y="4648200"/>
            <a:ext cx="7756648" cy="369332"/>
          </a:xfrm>
          <a:prstGeom prst="rect">
            <a:avLst/>
          </a:prstGeom>
          <a:noFill/>
          <a:ln w="9525">
            <a:noFill/>
            <a:miter lim="800000"/>
            <a:headEnd/>
            <a:tailEnd/>
          </a:ln>
          <a:effectLst/>
        </p:spPr>
        <p:txBody>
          <a:bodyPr wrap="square">
            <a:spAutoFit/>
          </a:bodyPr>
          <a:lstStyle/>
          <a:p>
            <a:pPr marL="342900" indent="-342900">
              <a:spcBef>
                <a:spcPct val="20000"/>
              </a:spcBef>
              <a:buClr>
                <a:schemeClr val="accent2"/>
              </a:buClr>
              <a:buFont typeface="Wingdings" pitchFamily="2" charset="2"/>
              <a:buNone/>
            </a:pPr>
            <a:r>
              <a:rPr lang="en-US" b="1" dirty="0">
                <a:solidFill>
                  <a:srgbClr val="FF0000"/>
                </a:solidFill>
                <a:effectLst>
                  <a:outerShdw blurRad="38100" dist="38100" dir="2700000" algn="tl">
                    <a:srgbClr val="000000">
                      <a:alpha val="43137"/>
                    </a:srgbClr>
                  </a:outerShdw>
                </a:effectLst>
              </a:rPr>
              <a:t>1.	</a:t>
            </a:r>
            <a:r>
              <a:rPr lang="en-US" dirty="0" smtClean="0">
                <a:solidFill>
                  <a:srgbClr val="000000"/>
                </a:solidFill>
              </a:rPr>
              <a:t> Add each of the amount columns.</a:t>
            </a:r>
            <a:endParaRPr lang="en-US" dirty="0"/>
          </a:p>
        </p:txBody>
      </p:sp>
      <p:sp>
        <p:nvSpPr>
          <p:cNvPr id="13" name="Rectangle 30"/>
          <p:cNvSpPr>
            <a:spLocks noChangeArrowheads="1"/>
          </p:cNvSpPr>
          <p:nvPr/>
        </p:nvSpPr>
        <p:spPr bwMode="auto">
          <a:xfrm>
            <a:off x="381000" y="5373688"/>
            <a:ext cx="8534400" cy="646331"/>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3.	</a:t>
            </a:r>
            <a:r>
              <a:rPr lang="en-US" dirty="0" smtClean="0">
                <a:solidFill>
                  <a:srgbClr val="000000"/>
                </a:solidFill>
              </a:rPr>
              <a:t>Verify that the total debits and total credits are equal. Because the total debits equal the total credits, page 1 of the journal is proved. </a:t>
            </a:r>
            <a:endParaRPr lang="en-US" dirty="0"/>
          </a:p>
        </p:txBody>
      </p:sp>
      <p:graphicFrame>
        <p:nvGraphicFramePr>
          <p:cNvPr id="16" name="Table 15"/>
          <p:cNvGraphicFramePr>
            <a:graphicFrameLocks noGrp="1"/>
          </p:cNvGraphicFramePr>
          <p:nvPr/>
        </p:nvGraphicFramePr>
        <p:xfrm>
          <a:off x="914400" y="2514600"/>
          <a:ext cx="7315200" cy="1981200"/>
        </p:xfrm>
        <a:graphic>
          <a:graphicData uri="http://schemas.openxmlformats.org/drawingml/2006/table">
            <a:tbl>
              <a:tblPr firstRow="1" bandRow="1">
                <a:tableStyleId>{F5AB1C69-6EDB-4FF4-983F-18BD219EF322}</a:tableStyleId>
              </a:tblPr>
              <a:tblGrid>
                <a:gridCol w="2438400"/>
                <a:gridCol w="2438400"/>
                <a:gridCol w="2438400"/>
              </a:tblGrid>
              <a:tr h="354724">
                <a:tc>
                  <a:txBody>
                    <a:bodyPr/>
                    <a:lstStyle/>
                    <a:p>
                      <a:pPr algn="ctr"/>
                      <a:r>
                        <a:rPr lang="en-US" sz="2000" dirty="0" smtClean="0"/>
                        <a:t>Column</a:t>
                      </a:r>
                      <a:endParaRPr lang="en-US" sz="2000" dirty="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Debit Column Total</a:t>
                      </a:r>
                      <a:endParaRPr lang="en-US" sz="2000" dirty="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Credit Column Total</a:t>
                      </a:r>
                      <a:endParaRPr lang="en-US" sz="2000" dirty="0"/>
                    </a:p>
                  </a:txBody>
                  <a:tcPr anchor="b"/>
                </a:tc>
              </a:tr>
              <a:tr h="197069">
                <a:tc>
                  <a:txBody>
                    <a:bodyPr/>
                    <a:lstStyle/>
                    <a:p>
                      <a:r>
                        <a:rPr lang="en-US" sz="2000" dirty="0" smtClean="0"/>
                        <a:t>General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1371600" algn="dec"/>
                        </a:tabLst>
                        <a:defRPr/>
                      </a:pPr>
                      <a:r>
                        <a:rPr lang="en-US" sz="2000" kern="1200" dirty="0" smtClean="0"/>
                        <a:t>	$4,213.00</a:t>
                      </a:r>
                      <a:endParaRPr lang="en-US" sz="2000" kern="1200" dirty="0" smtClean="0">
                        <a:solidFill>
                          <a:schemeClr val="dk1"/>
                        </a:solidFill>
                        <a:latin typeface="+mn-lt"/>
                        <a:ea typeface="+mn-ea"/>
                        <a:cs typeface="+mn-cs"/>
                      </a:endParaRPr>
                    </a:p>
                  </a:txBody>
                  <a:tcPr/>
                </a:tc>
                <a:tc>
                  <a:txBody>
                    <a:bodyPr/>
                    <a:lstStyle/>
                    <a:p>
                      <a:pPr>
                        <a:tabLst>
                          <a:tab pos="1371600" algn="dec"/>
                        </a:tabLst>
                      </a:pPr>
                      <a:r>
                        <a:rPr lang="en-US" sz="2000" dirty="0" smtClean="0"/>
                        <a:t>	$2,525.00</a:t>
                      </a:r>
                      <a:endParaRPr lang="en-US" sz="2000" dirty="0"/>
                    </a:p>
                  </a:txBody>
                  <a:tcPr/>
                </a:tc>
              </a:tr>
              <a:tr h="1970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Sales</a:t>
                      </a:r>
                      <a:endParaRPr lang="en-US" sz="2000" dirty="0"/>
                    </a:p>
                  </a:txBody>
                  <a:tcPr/>
                </a:tc>
                <a:tc>
                  <a:txBody>
                    <a:bodyPr/>
                    <a:lstStyle/>
                    <a:p>
                      <a:pPr marL="0" algn="l" defTabSz="914400" rtl="0" eaLnBrk="1" latinLnBrk="0" hangingPunct="1">
                        <a:tabLst>
                          <a:tab pos="1371600" algn="dec"/>
                        </a:tabLst>
                      </a:pPr>
                      <a:endParaRPr lang="en-US" sz="20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1371600" algn="dec"/>
                        </a:tabLst>
                        <a:defRPr/>
                      </a:pPr>
                      <a:r>
                        <a:rPr lang="en-US" sz="2000" kern="1200" dirty="0" smtClean="0"/>
                        <a:t>	3,640.00</a:t>
                      </a:r>
                      <a:endParaRPr lang="en-US" sz="2000" kern="1200" dirty="0" smtClean="0">
                        <a:solidFill>
                          <a:schemeClr val="dk1"/>
                        </a:solidFill>
                        <a:latin typeface="+mn-lt"/>
                        <a:ea typeface="+mn-ea"/>
                        <a:cs typeface="+mn-cs"/>
                      </a:endParaRPr>
                    </a:p>
                  </a:txBody>
                  <a:tcPr/>
                </a:tc>
              </a:tr>
              <a:tr h="197069">
                <a:tc>
                  <a:txBody>
                    <a:bodyPr/>
                    <a:lstStyle/>
                    <a:p>
                      <a:r>
                        <a:rPr lang="en-US" sz="2000" dirty="0" smtClean="0"/>
                        <a:t>Cash </a:t>
                      </a:r>
                      <a:endParaRPr lang="en-US" sz="2000" dirty="0"/>
                    </a:p>
                  </a:txBody>
                  <a:tcPr/>
                </a:tc>
                <a:tc>
                  <a:txBody>
                    <a:bodyPr/>
                    <a:lstStyle/>
                    <a:p>
                      <a:pPr marL="0" algn="l" defTabSz="914400" rtl="0" eaLnBrk="1" latinLnBrk="0" hangingPunct="1">
                        <a:tabLst>
                          <a:tab pos="1371600" algn="dec"/>
                        </a:tabLst>
                      </a:pPr>
                      <a:r>
                        <a:rPr lang="en-US" sz="2000" kern="1200" dirty="0" smtClean="0"/>
                        <a:t>	4,940.00</a:t>
                      </a:r>
                      <a:endParaRPr lang="en-US" sz="2000" kern="1200" dirty="0" smtClean="0">
                        <a:solidFill>
                          <a:schemeClr val="dk1"/>
                        </a:solidFill>
                        <a:latin typeface="+mn-lt"/>
                        <a:ea typeface="+mn-ea"/>
                        <a:cs typeface="+mn-cs"/>
                      </a:endParaRPr>
                    </a:p>
                  </a:txBody>
                  <a:tcPr/>
                </a:tc>
                <a:tc>
                  <a:txBody>
                    <a:bodyPr/>
                    <a:lstStyle/>
                    <a:p>
                      <a:pPr marL="0" algn="l" defTabSz="914400" rtl="0" eaLnBrk="1" latinLnBrk="0" hangingPunct="1">
                        <a:tabLst>
                          <a:tab pos="1371600" algn="dec"/>
                        </a:tabLst>
                      </a:pPr>
                      <a:r>
                        <a:rPr lang="en-US" sz="2000" kern="1200" dirty="0" smtClean="0"/>
                        <a:t>	2,988.00</a:t>
                      </a:r>
                      <a:endParaRPr lang="en-US" sz="2000" kern="1200" dirty="0" smtClean="0">
                        <a:solidFill>
                          <a:schemeClr val="dk1"/>
                        </a:solidFill>
                        <a:latin typeface="+mn-lt"/>
                        <a:ea typeface="+mn-ea"/>
                        <a:cs typeface="+mn-cs"/>
                      </a:endParaRPr>
                    </a:p>
                  </a:txBody>
                  <a:tcPr/>
                </a:tc>
              </a:tr>
              <a:tr h="197069">
                <a:tc>
                  <a:txBody>
                    <a:bodyPr/>
                    <a:lstStyle/>
                    <a:p>
                      <a:r>
                        <a:rPr lang="en-US" sz="2000" dirty="0" smtClean="0"/>
                        <a:t>Totals</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1371600" algn="dec"/>
                        </a:tabLst>
                        <a:defRPr/>
                      </a:pPr>
                      <a:r>
                        <a:rPr lang="en-US" sz="2000" kern="1200" dirty="0" smtClean="0"/>
                        <a:t>	$9,153.00</a:t>
                      </a:r>
                      <a:endParaRPr lang="en-US" sz="2000" kern="1200" dirty="0" smtClean="0">
                        <a:solidFill>
                          <a:schemeClr val="dk1"/>
                        </a:solidFill>
                        <a:latin typeface="+mn-lt"/>
                        <a:ea typeface="+mn-ea"/>
                        <a:cs typeface="+mn-cs"/>
                      </a:endParaRPr>
                    </a:p>
                  </a:txBody>
                  <a:tcPr/>
                </a:tc>
                <a:tc>
                  <a:txBody>
                    <a:bodyPr/>
                    <a:lstStyle/>
                    <a:p>
                      <a:pPr marL="0" algn="l" defTabSz="914400" rtl="0" eaLnBrk="1" latinLnBrk="0" hangingPunct="1">
                        <a:tabLst>
                          <a:tab pos="1371600" algn="dec"/>
                        </a:tabLst>
                      </a:pPr>
                      <a:r>
                        <a:rPr lang="en-US" sz="2000" kern="1200" dirty="0" smtClean="0"/>
                        <a:t>	$9,153.00</a:t>
                      </a:r>
                      <a:endParaRPr lang="en-US" sz="2000" kern="1200" dirty="0" smtClean="0">
                        <a:solidFill>
                          <a:schemeClr val="dk1"/>
                        </a:solidFill>
                        <a:latin typeface="+mn-lt"/>
                        <a:ea typeface="+mn-ea"/>
                        <a:cs typeface="+mn-cs"/>
                      </a:endParaRPr>
                    </a:p>
                  </a:txBody>
                  <a:tcPr/>
                </a:tc>
              </a:tr>
            </a:tbl>
          </a:graphicData>
        </a:graphic>
      </p:graphicFrame>
      <p:grpSp>
        <p:nvGrpSpPr>
          <p:cNvPr id="17" name="Group 16"/>
          <p:cNvGrpSpPr/>
          <p:nvPr/>
        </p:nvGrpSpPr>
        <p:grpSpPr>
          <a:xfrm>
            <a:off x="1905000" y="1600200"/>
            <a:ext cx="1676400" cy="960120"/>
            <a:chOff x="1012372" y="2579914"/>
            <a:chExt cx="1676400" cy="960120"/>
          </a:xfrm>
        </p:grpSpPr>
        <p:grpSp>
          <p:nvGrpSpPr>
            <p:cNvPr id="18" name="Group 51"/>
            <p:cNvGrpSpPr/>
            <p:nvPr/>
          </p:nvGrpSpPr>
          <p:grpSpPr>
            <a:xfrm>
              <a:off x="1012372" y="2579914"/>
              <a:ext cx="365760" cy="960120"/>
              <a:chOff x="1088572" y="2198914"/>
              <a:chExt cx="365760" cy="960120"/>
            </a:xfrm>
          </p:grpSpPr>
          <p:cxnSp>
            <p:nvCxnSpPr>
              <p:cNvPr id="20" name="Straight Arrow Connector 19"/>
              <p:cNvCxnSpPr/>
              <p:nvPr/>
            </p:nvCxnSpPr>
            <p:spPr>
              <a:xfrm>
                <a:off x="1273630" y="2427514"/>
                <a:ext cx="0" cy="73152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grpSp>
        <p:sp>
          <p:nvSpPr>
            <p:cNvPr id="19" name="Rectangle 18"/>
            <p:cNvSpPr/>
            <p:nvPr/>
          </p:nvSpPr>
          <p:spPr>
            <a:xfrm>
              <a:off x="1371600" y="2579914"/>
              <a:ext cx="1317172" cy="923330"/>
            </a:xfrm>
            <a:prstGeom prst="rect">
              <a:avLst/>
            </a:prstGeom>
          </p:spPr>
          <p:txBody>
            <a:bodyPr wrap="square">
              <a:spAutoFit/>
            </a:bodyPr>
            <a:lstStyle/>
            <a:p>
              <a:r>
                <a:rPr lang="en-US" dirty="0" smtClean="0">
                  <a:solidFill>
                    <a:srgbClr val="0070C0"/>
                  </a:solidFill>
                </a:rPr>
                <a:t>Add each amount column</a:t>
              </a:r>
              <a:endParaRPr lang="en-US" dirty="0"/>
            </a:p>
          </p:txBody>
        </p:sp>
      </p:grpSp>
      <p:grpSp>
        <p:nvGrpSpPr>
          <p:cNvPr id="27" name="Group 26"/>
          <p:cNvGrpSpPr/>
          <p:nvPr/>
        </p:nvGrpSpPr>
        <p:grpSpPr>
          <a:xfrm>
            <a:off x="5257800" y="1600200"/>
            <a:ext cx="2971800" cy="990600"/>
            <a:chOff x="3124200" y="2819400"/>
            <a:chExt cx="2971800" cy="990600"/>
          </a:xfrm>
        </p:grpSpPr>
        <p:sp>
          <p:nvSpPr>
            <p:cNvPr id="28" name="Line 20"/>
            <p:cNvSpPr>
              <a:spLocks noChangeShapeType="1"/>
            </p:cNvSpPr>
            <p:nvPr/>
          </p:nvSpPr>
          <p:spPr bwMode="auto">
            <a:xfrm flipH="1" flipV="1">
              <a:off x="3657600" y="2971800"/>
              <a:ext cx="457200" cy="838200"/>
            </a:xfrm>
            <a:prstGeom prst="line">
              <a:avLst/>
            </a:prstGeom>
            <a:noFill/>
            <a:ln w="38100">
              <a:solidFill>
                <a:srgbClr val="00B0F0"/>
              </a:solidFill>
              <a:round/>
              <a:headEnd type="triangle" w="med" len="med"/>
              <a:tailEnd/>
            </a:ln>
            <a:effectLst/>
          </p:spPr>
          <p:txBody>
            <a:bodyPr/>
            <a:lstStyle/>
            <a:p>
              <a:endParaRPr lang="en-US" dirty="0"/>
            </a:p>
          </p:txBody>
        </p:sp>
        <p:grpSp>
          <p:nvGrpSpPr>
            <p:cNvPr id="29" name="Group 49"/>
            <p:cNvGrpSpPr/>
            <p:nvPr/>
          </p:nvGrpSpPr>
          <p:grpSpPr>
            <a:xfrm>
              <a:off x="3124200" y="2819400"/>
              <a:ext cx="2971800" cy="990600"/>
              <a:chOff x="3124200" y="2819400"/>
              <a:chExt cx="2971800" cy="990600"/>
            </a:xfrm>
          </p:grpSpPr>
          <p:sp>
            <p:nvSpPr>
              <p:cNvPr id="30" name="Line 20"/>
              <p:cNvSpPr>
                <a:spLocks noChangeShapeType="1"/>
              </p:cNvSpPr>
              <p:nvPr/>
            </p:nvSpPr>
            <p:spPr bwMode="auto">
              <a:xfrm flipV="1">
                <a:off x="3124200" y="3048000"/>
                <a:ext cx="533400" cy="762000"/>
              </a:xfrm>
              <a:prstGeom prst="line">
                <a:avLst/>
              </a:prstGeom>
              <a:noFill/>
              <a:ln w="38100">
                <a:solidFill>
                  <a:srgbClr val="00B0F0"/>
                </a:solidFill>
                <a:round/>
                <a:headEnd type="triangle" w="med" len="med"/>
                <a:tailEnd/>
              </a:ln>
              <a:effectLst/>
            </p:spPr>
            <p:txBody>
              <a:bodyPr/>
              <a:lstStyle/>
              <a:p>
                <a:endParaRPr lang="en-US" dirty="0"/>
              </a:p>
            </p:txBody>
          </p:sp>
          <p:grpSp>
            <p:nvGrpSpPr>
              <p:cNvPr id="31" name="Group 48"/>
              <p:cNvGrpSpPr/>
              <p:nvPr/>
            </p:nvGrpSpPr>
            <p:grpSpPr>
              <a:xfrm>
                <a:off x="3516086" y="2819400"/>
                <a:ext cx="2579914" cy="646331"/>
                <a:chOff x="3516086" y="2819400"/>
                <a:chExt cx="2579914" cy="646331"/>
              </a:xfrm>
            </p:grpSpPr>
            <p:sp>
              <p:nvSpPr>
                <p:cNvPr id="32" name="Rectangle 43"/>
                <p:cNvSpPr/>
                <p:nvPr/>
              </p:nvSpPr>
              <p:spPr>
                <a:xfrm>
                  <a:off x="3897086" y="2819400"/>
                  <a:ext cx="2198914" cy="646331"/>
                </a:xfrm>
                <a:prstGeom prst="rect">
                  <a:avLst/>
                </a:prstGeom>
              </p:spPr>
              <p:txBody>
                <a:bodyPr wrap="square">
                  <a:spAutoFit/>
                </a:bodyPr>
                <a:lstStyle/>
                <a:p>
                  <a:r>
                    <a:rPr lang="en-US" dirty="0" smtClean="0">
                      <a:solidFill>
                        <a:srgbClr val="0070C0"/>
                      </a:solidFill>
                    </a:rPr>
                    <a:t>Add debit totals and credit totals</a:t>
                  </a:r>
                  <a:endParaRPr lang="en-US" dirty="0"/>
                </a:p>
              </p:txBody>
            </p:sp>
            <p:sp>
              <p:nvSpPr>
                <p:cNvPr id="33" name="Rectangle 10"/>
                <p:cNvSpPr>
                  <a:spLocks noChangeArrowheads="1"/>
                </p:cNvSpPr>
                <p:nvPr/>
              </p:nvSpPr>
              <p:spPr bwMode="auto">
                <a:xfrm>
                  <a:off x="3516086" y="2819400"/>
                  <a:ext cx="365760" cy="358923"/>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grpSp>
        </p:grpSp>
      </p:grpSp>
      <p:grpSp>
        <p:nvGrpSpPr>
          <p:cNvPr id="36" name="Group 35"/>
          <p:cNvGrpSpPr/>
          <p:nvPr/>
        </p:nvGrpSpPr>
        <p:grpSpPr>
          <a:xfrm>
            <a:off x="5181600" y="4114800"/>
            <a:ext cx="1295400" cy="750332"/>
            <a:chOff x="5181600" y="4114800"/>
            <a:chExt cx="1295400" cy="750332"/>
          </a:xfrm>
        </p:grpSpPr>
        <p:cxnSp>
          <p:nvCxnSpPr>
            <p:cNvPr id="35" name="Straight Arrow Connector 34"/>
            <p:cNvCxnSpPr/>
            <p:nvPr/>
          </p:nvCxnSpPr>
          <p:spPr>
            <a:xfrm>
              <a:off x="5257800" y="4310742"/>
              <a:ext cx="1143000" cy="0"/>
            </a:xfrm>
            <a:prstGeom prst="straightConnector1">
              <a:avLst/>
            </a:prstGeom>
            <a:ln w="38100">
              <a:solidFill>
                <a:srgbClr val="00B0F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5181600" y="4114800"/>
              <a:ext cx="1295400" cy="750332"/>
              <a:chOff x="7391400" y="4800600"/>
              <a:chExt cx="1295400" cy="750332"/>
            </a:xfrm>
          </p:grpSpPr>
          <p:sp>
            <p:nvSpPr>
              <p:cNvPr id="26" name="Rectangle 9"/>
              <p:cNvSpPr>
                <a:spLocks noChangeArrowheads="1"/>
              </p:cNvSpPr>
              <p:nvPr/>
            </p:nvSpPr>
            <p:spPr bwMode="auto">
              <a:xfrm>
                <a:off x="7856220" y="48006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sp>
            <p:nvSpPr>
              <p:cNvPr id="24" name="Rectangle 23"/>
              <p:cNvSpPr/>
              <p:nvPr/>
            </p:nvSpPr>
            <p:spPr>
              <a:xfrm>
                <a:off x="7391400" y="5181600"/>
                <a:ext cx="1295400" cy="369332"/>
              </a:xfrm>
              <a:prstGeom prst="rect">
                <a:avLst/>
              </a:prstGeom>
            </p:spPr>
            <p:txBody>
              <a:bodyPr wrap="square">
                <a:spAutoFit/>
              </a:bodyPr>
              <a:lstStyle/>
              <a:p>
                <a:r>
                  <a:rPr lang="en-US" dirty="0" smtClean="0">
                    <a:solidFill>
                      <a:srgbClr val="0070C0"/>
                    </a:solidFill>
                  </a:rPr>
                  <a:t>Totals equal</a:t>
                </a:r>
                <a:endParaRPr lang="en-US" dirty="0"/>
              </a:p>
            </p:txBody>
          </p:sp>
        </p:gr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up)">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6" presetClass="entr" presetSubtype="37" fill="hold" nodeType="click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barn(outVertical)">
                                      <p:cBhvr>
                                        <p:cTn id="2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autoUpdateAnimBg="0"/>
      <p:bldP spid="13"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pter 3_Page 77.jpg"/>
          <p:cNvPicPr>
            <a:picLocks noChangeAspect="1"/>
          </p:cNvPicPr>
          <p:nvPr/>
        </p:nvPicPr>
        <p:blipFill>
          <a:blip r:embed="rId2" cstate="print"/>
          <a:srcRect t="2833"/>
          <a:stretch>
            <a:fillRect/>
          </a:stretch>
        </p:blipFill>
        <p:spPr>
          <a:xfrm>
            <a:off x="664028" y="1418010"/>
            <a:ext cx="7772400" cy="2255450"/>
          </a:xfrm>
          <a:prstGeom prst="rect">
            <a:avLst/>
          </a:prstGeom>
        </p:spPr>
      </p:pic>
      <p:sp>
        <p:nvSpPr>
          <p:cNvPr id="2" name="Title 1"/>
          <p:cNvSpPr>
            <a:spLocks noGrp="1"/>
          </p:cNvSpPr>
          <p:nvPr>
            <p:ph type="title"/>
          </p:nvPr>
        </p:nvSpPr>
        <p:spPr/>
        <p:txBody>
          <a:bodyPr/>
          <a:lstStyle/>
          <a:p>
            <a:r>
              <a:rPr lang="en-US" dirty="0" smtClean="0"/>
              <a:t>Ruling a Journal Page</a:t>
            </a:r>
            <a:endParaRPr lang="en-US" dirty="0"/>
          </a:p>
        </p:txBody>
      </p:sp>
      <p:sp>
        <p:nvSpPr>
          <p:cNvPr id="3" name="Slide Number Placeholder 2"/>
          <p:cNvSpPr>
            <a:spLocks noGrp="1"/>
          </p:cNvSpPr>
          <p:nvPr>
            <p:ph type="sldNum" sz="quarter" idx="4"/>
          </p:nvPr>
        </p:nvSpPr>
        <p:spPr/>
        <p:txBody>
          <a:bodyPr/>
          <a:lstStyle/>
          <a:p>
            <a:r>
              <a:rPr lang="en-US" smtClean="0"/>
              <a:t>SLIDE </a:t>
            </a:r>
            <a:fld id="{FCD2455E-EC1D-45EA-B6B2-90AB88848CFD}" type="slidenum">
              <a:rPr lang="en-US" smtClean="0"/>
              <a:pPr/>
              <a:t>3</a:t>
            </a:fld>
            <a:endParaRPr lang="en-US" dirty="0"/>
          </a:p>
        </p:txBody>
      </p:sp>
      <p:sp>
        <p:nvSpPr>
          <p:cNvPr id="7" name="Flowchart: Delay 6"/>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TextBox 7"/>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
        <p:nvSpPr>
          <p:cNvPr id="9" name="TextBox 8"/>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sp>
        <p:nvSpPr>
          <p:cNvPr id="10" name="Rectangle 29"/>
          <p:cNvSpPr>
            <a:spLocks noChangeArrowheads="1"/>
          </p:cNvSpPr>
          <p:nvPr/>
        </p:nvSpPr>
        <p:spPr bwMode="auto">
          <a:xfrm>
            <a:off x="457200" y="4876800"/>
            <a:ext cx="8290560" cy="369332"/>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2</a:t>
            </a:r>
            <a:r>
              <a:rPr lang="en-US" b="1" dirty="0" smtClean="0">
                <a:solidFill>
                  <a:srgbClr val="FF0000"/>
                </a:solidFill>
                <a:effectLst>
                  <a:outerShdw blurRad="38100" dist="38100" dir="2700000" algn="tl">
                    <a:srgbClr val="000000">
                      <a:alpha val="43137"/>
                    </a:srgbClr>
                  </a:outerShdw>
                </a:effectLst>
              </a:rPr>
              <a:t>.	</a:t>
            </a:r>
            <a:r>
              <a:rPr lang="en-US" dirty="0" smtClean="0"/>
              <a:t>Write the date in the Date column.</a:t>
            </a:r>
            <a:endParaRPr lang="en-US" dirty="0"/>
          </a:p>
        </p:txBody>
      </p:sp>
      <p:sp>
        <p:nvSpPr>
          <p:cNvPr id="11" name="Rectangle 27"/>
          <p:cNvSpPr>
            <a:spLocks noChangeArrowheads="1"/>
          </p:cNvSpPr>
          <p:nvPr/>
        </p:nvSpPr>
        <p:spPr bwMode="auto">
          <a:xfrm>
            <a:off x="457200" y="4572000"/>
            <a:ext cx="7756648" cy="369332"/>
          </a:xfrm>
          <a:prstGeom prst="rect">
            <a:avLst/>
          </a:prstGeom>
          <a:noFill/>
          <a:ln w="9525">
            <a:noFill/>
            <a:miter lim="800000"/>
            <a:headEnd/>
            <a:tailEnd/>
          </a:ln>
          <a:effectLst/>
        </p:spPr>
        <p:txBody>
          <a:bodyPr wrap="square">
            <a:spAutoFit/>
          </a:bodyPr>
          <a:lstStyle/>
          <a:p>
            <a:pPr marL="342900" indent="-342900">
              <a:spcBef>
                <a:spcPct val="20000"/>
              </a:spcBef>
              <a:buClr>
                <a:schemeClr val="accent2"/>
              </a:buClr>
              <a:buFont typeface="Wingdings" pitchFamily="2" charset="2"/>
              <a:buNone/>
            </a:pPr>
            <a:r>
              <a:rPr lang="en-US" b="1" dirty="0">
                <a:solidFill>
                  <a:srgbClr val="FF0000"/>
                </a:solidFill>
                <a:effectLst>
                  <a:outerShdw blurRad="38100" dist="38100" dir="2700000" algn="tl">
                    <a:srgbClr val="000000">
                      <a:alpha val="43137"/>
                    </a:srgbClr>
                  </a:outerShdw>
                </a:effectLst>
              </a:rPr>
              <a:t>1.	</a:t>
            </a:r>
            <a:r>
              <a:rPr lang="en-US" dirty="0" smtClean="0"/>
              <a:t>Rule a single line to indicate that columns are to be totaled.</a:t>
            </a:r>
            <a:endParaRPr lang="en-US" dirty="0"/>
          </a:p>
        </p:txBody>
      </p:sp>
      <p:sp>
        <p:nvSpPr>
          <p:cNvPr id="12" name="Rectangle 30"/>
          <p:cNvSpPr>
            <a:spLocks noChangeArrowheads="1"/>
          </p:cNvSpPr>
          <p:nvPr/>
        </p:nvSpPr>
        <p:spPr bwMode="auto">
          <a:xfrm>
            <a:off x="457200" y="5181600"/>
            <a:ext cx="8686800" cy="369332"/>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3.	</a:t>
            </a:r>
            <a:r>
              <a:rPr lang="en-US" dirty="0" smtClean="0"/>
              <a:t>Write </a:t>
            </a:r>
            <a:r>
              <a:rPr lang="en-US" b="1" dirty="0" smtClean="0"/>
              <a:t>Carried Forward </a:t>
            </a:r>
            <a:r>
              <a:rPr lang="en-US" dirty="0" smtClean="0"/>
              <a:t>in Account Title column. Place check mark in Post. Ref. column.</a:t>
            </a:r>
            <a:endParaRPr lang="en-US" dirty="0"/>
          </a:p>
        </p:txBody>
      </p:sp>
      <p:sp>
        <p:nvSpPr>
          <p:cNvPr id="13" name="Rectangle 30"/>
          <p:cNvSpPr>
            <a:spLocks noChangeArrowheads="1"/>
          </p:cNvSpPr>
          <p:nvPr/>
        </p:nvSpPr>
        <p:spPr bwMode="auto">
          <a:xfrm>
            <a:off x="457200" y="5791200"/>
            <a:ext cx="8442448" cy="646331"/>
          </a:xfrm>
          <a:prstGeom prst="rect">
            <a:avLst/>
          </a:prstGeom>
          <a:noFill/>
          <a:ln w="9525">
            <a:noFill/>
            <a:miter lim="800000"/>
            <a:headEnd/>
            <a:tailEnd/>
          </a:ln>
          <a:effectLst/>
        </p:spPr>
        <p:txBody>
          <a:bodyPr wrap="square">
            <a:spAutoFit/>
          </a:bodyPr>
          <a:lstStyle/>
          <a:p>
            <a:pPr marL="347663" indent="-347663"/>
            <a:r>
              <a:rPr lang="en-US" b="1" dirty="0" smtClean="0">
                <a:solidFill>
                  <a:srgbClr val="FF0000"/>
                </a:solidFill>
                <a:effectLst>
                  <a:outerShdw blurRad="38100" dist="38100" dir="2700000" algn="tl">
                    <a:srgbClr val="000000">
                      <a:alpha val="43137"/>
                    </a:srgbClr>
                  </a:outerShdw>
                </a:effectLst>
              </a:rPr>
              <a:t>5.</a:t>
            </a:r>
            <a:r>
              <a:rPr lang="en-US" b="1" dirty="0">
                <a:solidFill>
                  <a:srgbClr val="FF0000"/>
                </a:solidFill>
                <a:effectLst>
                  <a:outerShdw blurRad="38100" dist="38100" dir="2700000" algn="tl">
                    <a:srgbClr val="000000">
                      <a:alpha val="43137"/>
                    </a:srgbClr>
                  </a:outerShdw>
                </a:effectLst>
              </a:rPr>
              <a:t>	</a:t>
            </a:r>
            <a:r>
              <a:rPr lang="en-US" dirty="0" smtClean="0"/>
              <a:t>Rule double lines to indicate that the amounts are totals and that the sum of the debit totals equals the sum of the credit totals.</a:t>
            </a:r>
            <a:endParaRPr lang="en-US" dirty="0"/>
          </a:p>
        </p:txBody>
      </p:sp>
      <p:sp>
        <p:nvSpPr>
          <p:cNvPr id="14" name="Rectangle 30"/>
          <p:cNvSpPr>
            <a:spLocks noChangeArrowheads="1"/>
          </p:cNvSpPr>
          <p:nvPr/>
        </p:nvSpPr>
        <p:spPr bwMode="auto">
          <a:xfrm>
            <a:off x="457200" y="5486400"/>
            <a:ext cx="8442448" cy="369332"/>
          </a:xfrm>
          <a:prstGeom prst="rect">
            <a:avLst/>
          </a:prstGeom>
          <a:noFill/>
          <a:ln w="9525">
            <a:noFill/>
            <a:miter lim="800000"/>
            <a:headEnd/>
            <a:tailEnd/>
          </a:ln>
          <a:effectLst/>
        </p:spPr>
        <p:txBody>
          <a:bodyPr wrap="square">
            <a:spAutoFit/>
          </a:bodyPr>
          <a:lstStyle/>
          <a:p>
            <a:pPr marL="347663" indent="-347663"/>
            <a:r>
              <a:rPr lang="en-US" b="1" dirty="0" smtClean="0">
                <a:solidFill>
                  <a:srgbClr val="FF0000"/>
                </a:solidFill>
                <a:effectLst>
                  <a:outerShdw blurRad="38100" dist="38100" dir="2700000" algn="tl">
                    <a:srgbClr val="000000">
                      <a:alpha val="43137"/>
                    </a:srgbClr>
                  </a:outerShdw>
                </a:effectLst>
              </a:rPr>
              <a:t>4.</a:t>
            </a:r>
            <a:r>
              <a:rPr lang="en-US" b="1" dirty="0">
                <a:solidFill>
                  <a:srgbClr val="FF0000"/>
                </a:solidFill>
                <a:effectLst>
                  <a:outerShdw blurRad="38100" dist="38100" dir="2700000" algn="tl">
                    <a:srgbClr val="000000">
                      <a:alpha val="43137"/>
                    </a:srgbClr>
                  </a:outerShdw>
                </a:effectLst>
              </a:rPr>
              <a:t>	</a:t>
            </a:r>
            <a:r>
              <a:rPr lang="en-US" dirty="0" smtClean="0"/>
              <a:t>Write each column total below the single line.</a:t>
            </a:r>
            <a:endParaRPr lang="en-US" dirty="0"/>
          </a:p>
        </p:txBody>
      </p:sp>
      <p:grpSp>
        <p:nvGrpSpPr>
          <p:cNvPr id="4" name="Group 15"/>
          <p:cNvGrpSpPr/>
          <p:nvPr/>
        </p:nvGrpSpPr>
        <p:grpSpPr>
          <a:xfrm>
            <a:off x="587828" y="3516868"/>
            <a:ext cx="1676400" cy="521732"/>
            <a:chOff x="1012372" y="2427514"/>
            <a:chExt cx="1676400" cy="521732"/>
          </a:xfrm>
        </p:grpSpPr>
        <p:grpSp>
          <p:nvGrpSpPr>
            <p:cNvPr id="5" name="Group 51"/>
            <p:cNvGrpSpPr/>
            <p:nvPr/>
          </p:nvGrpSpPr>
          <p:grpSpPr>
            <a:xfrm>
              <a:off x="1012372" y="2427514"/>
              <a:ext cx="609600" cy="518160"/>
              <a:chOff x="1088572" y="2046514"/>
              <a:chExt cx="609600" cy="518160"/>
            </a:xfrm>
          </p:grpSpPr>
          <p:cxnSp>
            <p:nvCxnSpPr>
              <p:cNvPr id="19" name="Straight Arrow Connector 18"/>
              <p:cNvCxnSpPr/>
              <p:nvPr/>
            </p:nvCxnSpPr>
            <p:spPr>
              <a:xfrm flipV="1">
                <a:off x="1273630" y="2046514"/>
                <a:ext cx="424542" cy="3810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grpSp>
        <p:sp>
          <p:nvSpPr>
            <p:cNvPr id="18" name="Rectangle 17"/>
            <p:cNvSpPr/>
            <p:nvPr/>
          </p:nvSpPr>
          <p:spPr>
            <a:xfrm>
              <a:off x="1371600" y="2579914"/>
              <a:ext cx="1317172" cy="369332"/>
            </a:xfrm>
            <a:prstGeom prst="rect">
              <a:avLst/>
            </a:prstGeom>
          </p:spPr>
          <p:txBody>
            <a:bodyPr wrap="square">
              <a:spAutoFit/>
            </a:bodyPr>
            <a:lstStyle/>
            <a:p>
              <a:r>
                <a:rPr lang="en-US" dirty="0" smtClean="0">
                  <a:solidFill>
                    <a:srgbClr val="0070C0"/>
                  </a:solidFill>
                </a:rPr>
                <a:t>Date</a:t>
              </a:r>
              <a:endParaRPr lang="en-US" dirty="0"/>
            </a:p>
          </p:txBody>
        </p:sp>
      </p:grpSp>
      <p:grpSp>
        <p:nvGrpSpPr>
          <p:cNvPr id="17" name="Group 27"/>
          <p:cNvGrpSpPr/>
          <p:nvPr/>
        </p:nvGrpSpPr>
        <p:grpSpPr>
          <a:xfrm>
            <a:off x="3331028" y="3352800"/>
            <a:ext cx="1600200" cy="674132"/>
            <a:chOff x="1012372" y="2198914"/>
            <a:chExt cx="1600200" cy="674132"/>
          </a:xfrm>
        </p:grpSpPr>
        <p:grpSp>
          <p:nvGrpSpPr>
            <p:cNvPr id="21" name="Group 51"/>
            <p:cNvGrpSpPr/>
            <p:nvPr/>
          </p:nvGrpSpPr>
          <p:grpSpPr>
            <a:xfrm>
              <a:off x="1012372" y="2198914"/>
              <a:ext cx="685800" cy="670560"/>
              <a:chOff x="1088572" y="1817914"/>
              <a:chExt cx="685800" cy="670560"/>
            </a:xfrm>
          </p:grpSpPr>
          <p:cxnSp>
            <p:nvCxnSpPr>
              <p:cNvPr id="31" name="Straight Arrow Connector 30"/>
              <p:cNvCxnSpPr/>
              <p:nvPr/>
            </p:nvCxnSpPr>
            <p:spPr>
              <a:xfrm flipV="1">
                <a:off x="1317172" y="1817914"/>
                <a:ext cx="457200" cy="5334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Rectangle 7"/>
              <p:cNvSpPr>
                <a:spLocks noChangeArrowheads="1"/>
              </p:cNvSpPr>
              <p:nvPr/>
            </p:nvSpPr>
            <p:spPr bwMode="auto">
              <a:xfrm>
                <a:off x="1088572" y="21227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grpSp>
        <p:sp>
          <p:nvSpPr>
            <p:cNvPr id="30" name="Rectangle 29"/>
            <p:cNvSpPr/>
            <p:nvPr/>
          </p:nvSpPr>
          <p:spPr>
            <a:xfrm>
              <a:off x="1371600" y="2503714"/>
              <a:ext cx="1240972" cy="369332"/>
            </a:xfrm>
            <a:prstGeom prst="rect">
              <a:avLst/>
            </a:prstGeom>
          </p:spPr>
          <p:txBody>
            <a:bodyPr wrap="square">
              <a:spAutoFit/>
            </a:bodyPr>
            <a:lstStyle/>
            <a:p>
              <a:r>
                <a:rPr lang="en-US" dirty="0" smtClean="0">
                  <a:solidFill>
                    <a:srgbClr val="0070C0"/>
                  </a:solidFill>
                </a:rPr>
                <a:t>Single Rule</a:t>
              </a:r>
              <a:endParaRPr lang="en-US" dirty="0"/>
            </a:p>
          </p:txBody>
        </p:sp>
      </p:grpSp>
      <p:grpSp>
        <p:nvGrpSpPr>
          <p:cNvPr id="22" name="Group 80"/>
          <p:cNvGrpSpPr/>
          <p:nvPr/>
        </p:nvGrpSpPr>
        <p:grpSpPr>
          <a:xfrm>
            <a:off x="4474028" y="3526972"/>
            <a:ext cx="3505200" cy="1033360"/>
            <a:chOff x="4267200" y="3603172"/>
            <a:chExt cx="3505200" cy="1033360"/>
          </a:xfrm>
        </p:grpSpPr>
        <p:cxnSp>
          <p:nvCxnSpPr>
            <p:cNvPr id="45" name="Straight Arrow Connector 44"/>
            <p:cNvCxnSpPr/>
            <p:nvPr/>
          </p:nvCxnSpPr>
          <p:spPr>
            <a:xfrm flipV="1">
              <a:off x="6019800" y="3603172"/>
              <a:ext cx="8382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6019800" y="3603172"/>
              <a:ext cx="17526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flipV="1">
              <a:off x="4267200" y="3603172"/>
              <a:ext cx="17526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H="1" flipV="1">
              <a:off x="5105400" y="3603172"/>
              <a:ext cx="9144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6008914" y="3603172"/>
              <a:ext cx="10886" cy="54864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Rectangle 7"/>
            <p:cNvSpPr>
              <a:spLocks noChangeArrowheads="1"/>
            </p:cNvSpPr>
            <p:nvPr/>
          </p:nvSpPr>
          <p:spPr bwMode="auto">
            <a:xfrm>
              <a:off x="5834744" y="39624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40" name="Rectangle 39"/>
            <p:cNvSpPr/>
            <p:nvPr/>
          </p:nvSpPr>
          <p:spPr>
            <a:xfrm>
              <a:off x="5105400" y="4267200"/>
              <a:ext cx="1850572" cy="369332"/>
            </a:xfrm>
            <a:prstGeom prst="rect">
              <a:avLst/>
            </a:prstGeom>
          </p:spPr>
          <p:txBody>
            <a:bodyPr wrap="square">
              <a:spAutoFit/>
            </a:bodyPr>
            <a:lstStyle/>
            <a:p>
              <a:pPr algn="ctr"/>
              <a:r>
                <a:rPr lang="en-US" dirty="0" smtClean="0">
                  <a:solidFill>
                    <a:srgbClr val="0070C0"/>
                  </a:solidFill>
                </a:rPr>
                <a:t>Column Totals</a:t>
              </a:r>
              <a:endParaRPr lang="en-US" dirty="0"/>
            </a:p>
          </p:txBody>
        </p:sp>
      </p:grpSp>
      <p:grpSp>
        <p:nvGrpSpPr>
          <p:cNvPr id="23" name="Group 58"/>
          <p:cNvGrpSpPr/>
          <p:nvPr/>
        </p:nvGrpSpPr>
        <p:grpSpPr>
          <a:xfrm>
            <a:off x="7467600" y="3581400"/>
            <a:ext cx="1371600" cy="990600"/>
            <a:chOff x="936172" y="2198914"/>
            <a:chExt cx="1371600" cy="990600"/>
          </a:xfrm>
        </p:grpSpPr>
        <p:grpSp>
          <p:nvGrpSpPr>
            <p:cNvPr id="27" name="Group 51"/>
            <p:cNvGrpSpPr/>
            <p:nvPr/>
          </p:nvGrpSpPr>
          <p:grpSpPr>
            <a:xfrm>
              <a:off x="1428206" y="2198914"/>
              <a:ext cx="365760" cy="670560"/>
              <a:chOff x="1504406" y="1817914"/>
              <a:chExt cx="365760" cy="670560"/>
            </a:xfrm>
          </p:grpSpPr>
          <p:cxnSp>
            <p:nvCxnSpPr>
              <p:cNvPr id="62" name="Straight Arrow Connector 61"/>
              <p:cNvCxnSpPr/>
              <p:nvPr/>
            </p:nvCxnSpPr>
            <p:spPr>
              <a:xfrm flipV="1">
                <a:off x="1698172" y="1817914"/>
                <a:ext cx="0" cy="5334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7"/>
              <p:cNvSpPr>
                <a:spLocks noChangeArrowheads="1"/>
              </p:cNvSpPr>
              <p:nvPr/>
            </p:nvSpPr>
            <p:spPr bwMode="auto">
              <a:xfrm>
                <a:off x="1504406" y="21227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5</a:t>
                </a:r>
              </a:p>
            </p:txBody>
          </p:sp>
        </p:grpSp>
        <p:sp>
          <p:nvSpPr>
            <p:cNvPr id="61" name="Rectangle 60"/>
            <p:cNvSpPr/>
            <p:nvPr/>
          </p:nvSpPr>
          <p:spPr>
            <a:xfrm>
              <a:off x="936172" y="2820182"/>
              <a:ext cx="1371600" cy="369332"/>
            </a:xfrm>
            <a:prstGeom prst="rect">
              <a:avLst/>
            </a:prstGeom>
          </p:spPr>
          <p:txBody>
            <a:bodyPr wrap="square">
              <a:spAutoFit/>
            </a:bodyPr>
            <a:lstStyle/>
            <a:p>
              <a:r>
                <a:rPr lang="en-US" dirty="0" smtClean="0">
                  <a:solidFill>
                    <a:srgbClr val="0070C0"/>
                  </a:solidFill>
                </a:rPr>
                <a:t>Double Rule</a:t>
              </a:r>
              <a:endParaRPr lang="en-US" dirty="0"/>
            </a:p>
          </p:txBody>
        </p:sp>
      </p:grpSp>
      <p:grpSp>
        <p:nvGrpSpPr>
          <p:cNvPr id="51" name="Group 50"/>
          <p:cNvGrpSpPr/>
          <p:nvPr/>
        </p:nvGrpSpPr>
        <p:grpSpPr>
          <a:xfrm>
            <a:off x="1349828" y="3472544"/>
            <a:ext cx="2318658" cy="859188"/>
            <a:chOff x="1349828" y="3472544"/>
            <a:chExt cx="2318658" cy="859188"/>
          </a:xfrm>
        </p:grpSpPr>
        <p:cxnSp>
          <p:nvCxnSpPr>
            <p:cNvPr id="43" name="Straight Arrow Connector 42"/>
            <p:cNvCxnSpPr/>
            <p:nvPr/>
          </p:nvCxnSpPr>
          <p:spPr>
            <a:xfrm flipV="1">
              <a:off x="1524000" y="3472544"/>
              <a:ext cx="2144486" cy="642256"/>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5" name="Group 21"/>
            <p:cNvGrpSpPr/>
            <p:nvPr/>
          </p:nvGrpSpPr>
          <p:grpSpPr>
            <a:xfrm>
              <a:off x="1349828" y="3505200"/>
              <a:ext cx="2209800" cy="826532"/>
              <a:chOff x="1012372" y="2122714"/>
              <a:chExt cx="2209800" cy="826532"/>
            </a:xfrm>
          </p:grpSpPr>
          <p:grpSp>
            <p:nvGrpSpPr>
              <p:cNvPr id="16" name="Group 51"/>
              <p:cNvGrpSpPr/>
              <p:nvPr/>
            </p:nvGrpSpPr>
            <p:grpSpPr>
              <a:xfrm>
                <a:off x="1012372" y="2122714"/>
                <a:ext cx="685800" cy="822960"/>
                <a:chOff x="1088572" y="1741714"/>
                <a:chExt cx="685800" cy="822960"/>
              </a:xfrm>
            </p:grpSpPr>
            <p:cxnSp>
              <p:nvCxnSpPr>
                <p:cNvPr id="25" name="Straight Arrow Connector 24"/>
                <p:cNvCxnSpPr/>
                <p:nvPr/>
              </p:nvCxnSpPr>
              <p:spPr>
                <a:xfrm flipV="1">
                  <a:off x="1273630" y="1741714"/>
                  <a:ext cx="500742" cy="6858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grpSp>
          <p:sp>
            <p:nvSpPr>
              <p:cNvPr id="24" name="Rectangle 23"/>
              <p:cNvSpPr/>
              <p:nvPr/>
            </p:nvSpPr>
            <p:spPr>
              <a:xfrm>
                <a:off x="1371600" y="2579914"/>
                <a:ext cx="1850572" cy="369332"/>
              </a:xfrm>
              <a:prstGeom prst="rect">
                <a:avLst/>
              </a:prstGeom>
            </p:spPr>
            <p:txBody>
              <a:bodyPr wrap="square">
                <a:spAutoFit/>
              </a:bodyPr>
              <a:lstStyle/>
              <a:p>
                <a:r>
                  <a:rPr lang="en-US" dirty="0" smtClean="0">
                    <a:solidFill>
                      <a:srgbClr val="0070C0"/>
                    </a:solidFill>
                  </a:rPr>
                  <a:t>Carried Forward</a:t>
                </a:r>
                <a:endParaRPr lang="en-US" dirty="0"/>
              </a:p>
            </p:txBody>
          </p:sp>
        </p:gr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wipe(left)">
                                      <p:cBhvr>
                                        <p:cTn id="29" dur="500"/>
                                        <p:tgtEl>
                                          <p:spTgt spid="51"/>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1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autoUpdateAnimBg="0"/>
      <p:bldP spid="12" grpId="0" autoUpdateAnimBg="0"/>
      <p:bldP spid="13" grpId="0" autoUpdateAnimBg="0"/>
      <p:bldP spid="1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pter 3_Page 78.jpg"/>
          <p:cNvPicPr>
            <a:picLocks noChangeAspect="1"/>
          </p:cNvPicPr>
          <p:nvPr/>
        </p:nvPicPr>
        <p:blipFill>
          <a:blip r:embed="rId2" cstate="print"/>
          <a:stretch>
            <a:fillRect/>
          </a:stretch>
        </p:blipFill>
        <p:spPr>
          <a:xfrm>
            <a:off x="457200" y="2014429"/>
            <a:ext cx="8229600" cy="1414571"/>
          </a:xfrm>
          <a:prstGeom prst="rect">
            <a:avLst/>
          </a:prstGeom>
        </p:spPr>
      </p:pic>
      <p:sp>
        <p:nvSpPr>
          <p:cNvPr id="2" name="Title 1"/>
          <p:cNvSpPr>
            <a:spLocks noGrp="1"/>
          </p:cNvSpPr>
          <p:nvPr>
            <p:ph type="title"/>
          </p:nvPr>
        </p:nvSpPr>
        <p:spPr/>
        <p:txBody>
          <a:bodyPr/>
          <a:lstStyle/>
          <a:p>
            <a:r>
              <a:rPr lang="en-US" smtClean="0"/>
              <a:t>Starting a New Journal Page</a:t>
            </a:r>
            <a:endParaRPr lang="en-US" dirty="0"/>
          </a:p>
        </p:txBody>
      </p:sp>
      <p:sp>
        <p:nvSpPr>
          <p:cNvPr id="3" name="Slide Number Placeholder 2"/>
          <p:cNvSpPr>
            <a:spLocks noGrp="1"/>
          </p:cNvSpPr>
          <p:nvPr>
            <p:ph type="sldNum" sz="quarter" idx="4"/>
          </p:nvPr>
        </p:nvSpPr>
        <p:spPr/>
        <p:txBody>
          <a:bodyPr/>
          <a:lstStyle/>
          <a:p>
            <a:r>
              <a:rPr lang="en-US" smtClean="0"/>
              <a:t>SLIDE </a:t>
            </a:r>
            <a:fld id="{FCD2455E-EC1D-45EA-B6B2-90AB88848CFD}" type="slidenum">
              <a:rPr lang="en-US" smtClean="0"/>
              <a:pPr/>
              <a:t>4</a:t>
            </a:fld>
            <a:endParaRPr lang="en-US" dirty="0"/>
          </a:p>
        </p:txBody>
      </p:sp>
      <p:sp>
        <p:nvSpPr>
          <p:cNvPr id="7" name="Flowchart: Delay 6"/>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TextBox 7"/>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
        <p:nvSpPr>
          <p:cNvPr id="9" name="TextBox 8"/>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pSp>
        <p:nvGrpSpPr>
          <p:cNvPr id="10" name="Group 9"/>
          <p:cNvGrpSpPr/>
          <p:nvPr/>
        </p:nvGrpSpPr>
        <p:grpSpPr>
          <a:xfrm>
            <a:off x="914400" y="3058886"/>
            <a:ext cx="990600" cy="903514"/>
            <a:chOff x="1012372" y="2187246"/>
            <a:chExt cx="990600" cy="903514"/>
          </a:xfrm>
        </p:grpSpPr>
        <p:grpSp>
          <p:nvGrpSpPr>
            <p:cNvPr id="11" name="Group 51"/>
            <p:cNvGrpSpPr/>
            <p:nvPr/>
          </p:nvGrpSpPr>
          <p:grpSpPr>
            <a:xfrm>
              <a:off x="1012372" y="2187246"/>
              <a:ext cx="365760" cy="903514"/>
              <a:chOff x="1088572" y="1806246"/>
              <a:chExt cx="365760" cy="903514"/>
            </a:xfrm>
          </p:grpSpPr>
          <p:cxnSp>
            <p:nvCxnSpPr>
              <p:cNvPr id="13" name="Straight Arrow Connector 12"/>
              <p:cNvCxnSpPr/>
              <p:nvPr/>
            </p:nvCxnSpPr>
            <p:spPr>
              <a:xfrm flipH="1" flipV="1">
                <a:off x="1262744" y="1806246"/>
                <a:ext cx="10886" cy="8382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Rectangle 7"/>
              <p:cNvSpPr>
                <a:spLocks noChangeArrowheads="1"/>
              </p:cNvSpPr>
              <p:nvPr/>
            </p:nvSpPr>
            <p:spPr bwMode="auto">
              <a:xfrm>
                <a:off x="1088572" y="23440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grpSp>
        <p:sp>
          <p:nvSpPr>
            <p:cNvPr id="12" name="Rectangle 11"/>
            <p:cNvSpPr/>
            <p:nvPr/>
          </p:nvSpPr>
          <p:spPr>
            <a:xfrm>
              <a:off x="1371600" y="2721428"/>
              <a:ext cx="631372" cy="369332"/>
            </a:xfrm>
            <a:prstGeom prst="rect">
              <a:avLst/>
            </a:prstGeom>
          </p:spPr>
          <p:txBody>
            <a:bodyPr wrap="square">
              <a:spAutoFit/>
            </a:bodyPr>
            <a:lstStyle/>
            <a:p>
              <a:r>
                <a:rPr lang="en-US" dirty="0" smtClean="0">
                  <a:solidFill>
                    <a:srgbClr val="0070C0"/>
                  </a:solidFill>
                </a:rPr>
                <a:t>Date</a:t>
              </a:r>
              <a:endParaRPr lang="en-US" dirty="0"/>
            </a:p>
          </p:txBody>
        </p:sp>
      </p:grpSp>
      <p:grpSp>
        <p:nvGrpSpPr>
          <p:cNvPr id="42" name="Group 41"/>
          <p:cNvGrpSpPr/>
          <p:nvPr/>
        </p:nvGrpSpPr>
        <p:grpSpPr>
          <a:xfrm>
            <a:off x="2133600" y="3048000"/>
            <a:ext cx="3048000" cy="914400"/>
            <a:chOff x="2133600" y="3048000"/>
            <a:chExt cx="3048000" cy="914400"/>
          </a:xfrm>
        </p:grpSpPr>
        <p:cxnSp>
          <p:nvCxnSpPr>
            <p:cNvPr id="40" name="Straight Arrow Connector 39"/>
            <p:cNvCxnSpPr/>
            <p:nvPr/>
          </p:nvCxnSpPr>
          <p:spPr>
            <a:xfrm flipH="1" flipV="1">
              <a:off x="2133600" y="3048000"/>
              <a:ext cx="990600" cy="6858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2971800" y="3135868"/>
              <a:ext cx="2209800" cy="826532"/>
              <a:chOff x="1012372" y="2122714"/>
              <a:chExt cx="2209800" cy="826532"/>
            </a:xfrm>
          </p:grpSpPr>
          <p:grpSp>
            <p:nvGrpSpPr>
              <p:cNvPr id="16" name="Group 51"/>
              <p:cNvGrpSpPr/>
              <p:nvPr/>
            </p:nvGrpSpPr>
            <p:grpSpPr>
              <a:xfrm>
                <a:off x="1012372" y="2122714"/>
                <a:ext cx="685800" cy="822960"/>
                <a:chOff x="1088572" y="1741714"/>
                <a:chExt cx="685800" cy="822960"/>
              </a:xfrm>
            </p:grpSpPr>
            <p:cxnSp>
              <p:nvCxnSpPr>
                <p:cNvPr id="18" name="Straight Arrow Connector 17"/>
                <p:cNvCxnSpPr/>
                <p:nvPr/>
              </p:nvCxnSpPr>
              <p:spPr>
                <a:xfrm flipV="1">
                  <a:off x="1273630" y="1741714"/>
                  <a:ext cx="500742" cy="6858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grpSp>
          <p:sp>
            <p:nvSpPr>
              <p:cNvPr id="17" name="Rectangle 16"/>
              <p:cNvSpPr/>
              <p:nvPr/>
            </p:nvSpPr>
            <p:spPr>
              <a:xfrm>
                <a:off x="1371600" y="2579914"/>
                <a:ext cx="1850572" cy="369332"/>
              </a:xfrm>
              <a:prstGeom prst="rect">
                <a:avLst/>
              </a:prstGeom>
            </p:spPr>
            <p:txBody>
              <a:bodyPr wrap="square">
                <a:spAutoFit/>
              </a:bodyPr>
              <a:lstStyle/>
              <a:p>
                <a:r>
                  <a:rPr lang="en-US" dirty="0" smtClean="0">
                    <a:solidFill>
                      <a:srgbClr val="0070C0"/>
                    </a:solidFill>
                  </a:rPr>
                  <a:t>Brought Forward</a:t>
                </a:r>
                <a:endParaRPr lang="en-US" dirty="0"/>
              </a:p>
            </p:txBody>
          </p:sp>
        </p:grpSp>
      </p:grpSp>
      <p:grpSp>
        <p:nvGrpSpPr>
          <p:cNvPr id="20" name="Group 19"/>
          <p:cNvGrpSpPr/>
          <p:nvPr/>
        </p:nvGrpSpPr>
        <p:grpSpPr>
          <a:xfrm>
            <a:off x="7239000" y="1524000"/>
            <a:ext cx="1066800" cy="685800"/>
            <a:chOff x="1012372" y="2503714"/>
            <a:chExt cx="1066800" cy="685800"/>
          </a:xfrm>
        </p:grpSpPr>
        <p:grpSp>
          <p:nvGrpSpPr>
            <p:cNvPr id="21" name="Group 51"/>
            <p:cNvGrpSpPr/>
            <p:nvPr/>
          </p:nvGrpSpPr>
          <p:grpSpPr>
            <a:xfrm>
              <a:off x="1012372" y="2503714"/>
              <a:ext cx="685800" cy="685800"/>
              <a:chOff x="1088572" y="2122714"/>
              <a:chExt cx="685800" cy="685800"/>
            </a:xfrm>
          </p:grpSpPr>
          <p:cxnSp>
            <p:nvCxnSpPr>
              <p:cNvPr id="23" name="Straight Arrow Connector 22"/>
              <p:cNvCxnSpPr/>
              <p:nvPr/>
            </p:nvCxnSpPr>
            <p:spPr>
              <a:xfrm>
                <a:off x="1317172" y="2351314"/>
                <a:ext cx="457200" cy="4572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ctangle 7"/>
              <p:cNvSpPr>
                <a:spLocks noChangeArrowheads="1"/>
              </p:cNvSpPr>
              <p:nvPr/>
            </p:nvSpPr>
            <p:spPr bwMode="auto">
              <a:xfrm>
                <a:off x="1088572" y="21227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grpSp>
        <p:sp>
          <p:nvSpPr>
            <p:cNvPr id="22" name="Rectangle 21"/>
            <p:cNvSpPr/>
            <p:nvPr/>
          </p:nvSpPr>
          <p:spPr>
            <a:xfrm>
              <a:off x="1371600" y="2503714"/>
              <a:ext cx="707572" cy="369332"/>
            </a:xfrm>
            <a:prstGeom prst="rect">
              <a:avLst/>
            </a:prstGeom>
          </p:spPr>
          <p:txBody>
            <a:bodyPr wrap="square">
              <a:spAutoFit/>
            </a:bodyPr>
            <a:lstStyle/>
            <a:p>
              <a:r>
                <a:rPr lang="en-US" dirty="0" smtClean="0">
                  <a:solidFill>
                    <a:srgbClr val="0070C0"/>
                  </a:solidFill>
                </a:rPr>
                <a:t>Page</a:t>
              </a:r>
              <a:endParaRPr lang="en-US" dirty="0"/>
            </a:p>
          </p:txBody>
        </p:sp>
      </p:grpSp>
      <p:grpSp>
        <p:nvGrpSpPr>
          <p:cNvPr id="25" name="Group 24"/>
          <p:cNvGrpSpPr/>
          <p:nvPr/>
        </p:nvGrpSpPr>
        <p:grpSpPr>
          <a:xfrm>
            <a:off x="4474028" y="3069772"/>
            <a:ext cx="3505200" cy="1033360"/>
            <a:chOff x="4267200" y="3603172"/>
            <a:chExt cx="3505200" cy="1033360"/>
          </a:xfrm>
        </p:grpSpPr>
        <p:cxnSp>
          <p:nvCxnSpPr>
            <p:cNvPr id="26" name="Straight Arrow Connector 25"/>
            <p:cNvCxnSpPr/>
            <p:nvPr/>
          </p:nvCxnSpPr>
          <p:spPr>
            <a:xfrm flipV="1">
              <a:off x="6019800" y="3603172"/>
              <a:ext cx="8382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6019800" y="3603172"/>
              <a:ext cx="17526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4267200" y="3603172"/>
              <a:ext cx="17526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5105400" y="3603172"/>
              <a:ext cx="9144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6008914" y="3603172"/>
              <a:ext cx="10886" cy="54864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7"/>
            <p:cNvSpPr>
              <a:spLocks noChangeArrowheads="1"/>
            </p:cNvSpPr>
            <p:nvPr/>
          </p:nvSpPr>
          <p:spPr bwMode="auto">
            <a:xfrm>
              <a:off x="5834744" y="39624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32" name="Rectangle 31"/>
            <p:cNvSpPr/>
            <p:nvPr/>
          </p:nvSpPr>
          <p:spPr>
            <a:xfrm>
              <a:off x="5105400" y="4267200"/>
              <a:ext cx="1850572" cy="369332"/>
            </a:xfrm>
            <a:prstGeom prst="rect">
              <a:avLst/>
            </a:prstGeom>
          </p:spPr>
          <p:txBody>
            <a:bodyPr wrap="square">
              <a:spAutoFit/>
            </a:bodyPr>
            <a:lstStyle/>
            <a:p>
              <a:pPr algn="ctr"/>
              <a:r>
                <a:rPr lang="en-US" dirty="0" smtClean="0">
                  <a:solidFill>
                    <a:srgbClr val="0070C0"/>
                  </a:solidFill>
                </a:rPr>
                <a:t>Column Totals</a:t>
              </a:r>
              <a:endParaRPr lang="en-US" dirty="0"/>
            </a:p>
          </p:txBody>
        </p:sp>
      </p:grpSp>
      <p:sp>
        <p:nvSpPr>
          <p:cNvPr id="33" name="Rectangle 29"/>
          <p:cNvSpPr>
            <a:spLocks noChangeArrowheads="1"/>
          </p:cNvSpPr>
          <p:nvPr/>
        </p:nvSpPr>
        <p:spPr bwMode="auto">
          <a:xfrm>
            <a:off x="549152" y="4955897"/>
            <a:ext cx="8290560" cy="369332"/>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2</a:t>
            </a:r>
            <a:r>
              <a:rPr lang="en-US" b="1" dirty="0" smtClean="0">
                <a:solidFill>
                  <a:srgbClr val="FF0000"/>
                </a:solidFill>
                <a:effectLst>
                  <a:outerShdw blurRad="38100" dist="38100" dir="2700000" algn="tl">
                    <a:srgbClr val="000000">
                      <a:alpha val="43137"/>
                    </a:srgbClr>
                  </a:outerShdw>
                </a:effectLst>
              </a:rPr>
              <a:t>.	</a:t>
            </a:r>
            <a:r>
              <a:rPr lang="en-US" dirty="0" smtClean="0"/>
              <a:t>Write the date in the Date column. </a:t>
            </a:r>
            <a:endParaRPr lang="en-US" dirty="0"/>
          </a:p>
        </p:txBody>
      </p:sp>
      <p:sp>
        <p:nvSpPr>
          <p:cNvPr id="34" name="Rectangle 27"/>
          <p:cNvSpPr>
            <a:spLocks noChangeArrowheads="1"/>
          </p:cNvSpPr>
          <p:nvPr/>
        </p:nvSpPr>
        <p:spPr bwMode="auto">
          <a:xfrm>
            <a:off x="549152" y="4572000"/>
            <a:ext cx="7756648" cy="369332"/>
          </a:xfrm>
          <a:prstGeom prst="rect">
            <a:avLst/>
          </a:prstGeom>
          <a:noFill/>
          <a:ln w="9525">
            <a:noFill/>
            <a:miter lim="800000"/>
            <a:headEnd/>
            <a:tailEnd/>
          </a:ln>
          <a:effectLst/>
        </p:spPr>
        <p:txBody>
          <a:bodyPr wrap="square">
            <a:spAutoFit/>
          </a:bodyPr>
          <a:lstStyle/>
          <a:p>
            <a:pPr marL="342900" indent="-342900">
              <a:spcBef>
                <a:spcPct val="20000"/>
              </a:spcBef>
              <a:buClr>
                <a:schemeClr val="accent2"/>
              </a:buClr>
              <a:buFont typeface="Wingdings" pitchFamily="2" charset="2"/>
              <a:buNone/>
            </a:pPr>
            <a:r>
              <a:rPr lang="en-US" b="1" dirty="0">
                <a:solidFill>
                  <a:srgbClr val="FF0000"/>
                </a:solidFill>
                <a:effectLst>
                  <a:outerShdw blurRad="38100" dist="38100" dir="2700000" algn="tl">
                    <a:srgbClr val="000000">
                      <a:alpha val="43137"/>
                    </a:srgbClr>
                  </a:outerShdw>
                </a:effectLst>
              </a:rPr>
              <a:t>1.	</a:t>
            </a:r>
            <a:r>
              <a:rPr lang="en-US" dirty="0" smtClean="0"/>
              <a:t>Write the page number at the top of the journal.</a:t>
            </a:r>
            <a:endParaRPr lang="en-US" dirty="0"/>
          </a:p>
        </p:txBody>
      </p:sp>
      <p:sp>
        <p:nvSpPr>
          <p:cNvPr id="35" name="Rectangle 30"/>
          <p:cNvSpPr>
            <a:spLocks noChangeArrowheads="1"/>
          </p:cNvSpPr>
          <p:nvPr/>
        </p:nvSpPr>
        <p:spPr bwMode="auto">
          <a:xfrm>
            <a:off x="549152" y="5339794"/>
            <a:ext cx="8442448" cy="646331"/>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3.	</a:t>
            </a:r>
            <a:r>
              <a:rPr lang="en-US" dirty="0" smtClean="0"/>
              <a:t>Write </a:t>
            </a:r>
            <a:r>
              <a:rPr lang="en-US" b="1" dirty="0" smtClean="0"/>
              <a:t>Brought Forward </a:t>
            </a:r>
            <a:r>
              <a:rPr lang="en-US" dirty="0" smtClean="0"/>
              <a:t>in the Account Title column. Place a check mark in the Post. Ref. column.</a:t>
            </a:r>
            <a:endParaRPr lang="en-US" dirty="0"/>
          </a:p>
        </p:txBody>
      </p:sp>
      <p:sp>
        <p:nvSpPr>
          <p:cNvPr id="36" name="Rectangle 30"/>
          <p:cNvSpPr>
            <a:spLocks noChangeArrowheads="1"/>
          </p:cNvSpPr>
          <p:nvPr/>
        </p:nvSpPr>
        <p:spPr bwMode="auto">
          <a:xfrm>
            <a:off x="549152" y="6000690"/>
            <a:ext cx="8442448" cy="369332"/>
          </a:xfrm>
          <a:prstGeom prst="rect">
            <a:avLst/>
          </a:prstGeom>
          <a:noFill/>
          <a:ln w="9525">
            <a:noFill/>
            <a:miter lim="800000"/>
            <a:headEnd/>
            <a:tailEnd/>
          </a:ln>
          <a:effectLst/>
        </p:spPr>
        <p:txBody>
          <a:bodyPr wrap="square">
            <a:spAutoFit/>
          </a:bodyPr>
          <a:lstStyle/>
          <a:p>
            <a:pPr marL="347663" indent="-347663"/>
            <a:r>
              <a:rPr lang="en-US" b="1" dirty="0" smtClean="0">
                <a:solidFill>
                  <a:srgbClr val="FF0000"/>
                </a:solidFill>
                <a:effectLst>
                  <a:outerShdw blurRad="38100" dist="38100" dir="2700000" algn="tl">
                    <a:srgbClr val="000000">
                      <a:alpha val="43137"/>
                    </a:srgbClr>
                  </a:outerShdw>
                </a:effectLst>
              </a:rPr>
              <a:t>4.</a:t>
            </a:r>
            <a:r>
              <a:rPr lang="en-US" b="1" dirty="0">
                <a:solidFill>
                  <a:srgbClr val="FF0000"/>
                </a:solidFill>
                <a:effectLst>
                  <a:outerShdw blurRad="38100" dist="38100" dir="2700000" algn="tl">
                    <a:srgbClr val="000000">
                      <a:alpha val="43137"/>
                    </a:srgbClr>
                  </a:outerShdw>
                </a:effectLst>
              </a:rPr>
              <a:t>	</a:t>
            </a:r>
            <a:r>
              <a:rPr lang="en-US" dirty="0" smtClean="0"/>
              <a:t>Record the column totals brought forward from the previous page.</a:t>
            </a:r>
            <a:endParaRPr 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3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3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wipe(down)">
                                      <p:cBhvr>
                                        <p:cTn id="29" dur="500"/>
                                        <p:tgtEl>
                                          <p:spTgt spid="42"/>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3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utoUpdateAnimBg="0"/>
      <p:bldP spid="34" grpId="0" autoUpdateAnimBg="0"/>
      <p:bldP spid="35" grpId="0" autoUpdateAnimBg="0"/>
      <p:bldP spid="3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pter 3_Page 79.jpg"/>
          <p:cNvPicPr>
            <a:picLocks noChangeAspect="1"/>
          </p:cNvPicPr>
          <p:nvPr/>
        </p:nvPicPr>
        <p:blipFill>
          <a:blip r:embed="rId2" cstate="print"/>
          <a:stretch>
            <a:fillRect/>
          </a:stretch>
        </p:blipFill>
        <p:spPr>
          <a:xfrm>
            <a:off x="457200" y="1469572"/>
            <a:ext cx="8229600" cy="2203364"/>
          </a:xfrm>
          <a:prstGeom prst="rect">
            <a:avLst/>
          </a:prstGeom>
        </p:spPr>
      </p:pic>
      <p:sp>
        <p:nvSpPr>
          <p:cNvPr id="2" name="Title 1"/>
          <p:cNvSpPr>
            <a:spLocks noGrp="1"/>
          </p:cNvSpPr>
          <p:nvPr>
            <p:ph type="title"/>
          </p:nvPr>
        </p:nvSpPr>
        <p:spPr/>
        <p:txBody>
          <a:bodyPr>
            <a:normAutofit fontScale="90000"/>
          </a:bodyPr>
          <a:lstStyle/>
          <a:p>
            <a:r>
              <a:rPr lang="en-US" smtClean="0"/>
              <a:t>Proving and Ruling a Journal at the End of a Month</a:t>
            </a:r>
            <a:endParaRPr lang="en-US" dirty="0"/>
          </a:p>
        </p:txBody>
      </p:sp>
      <p:sp>
        <p:nvSpPr>
          <p:cNvPr id="3" name="Slide Number Placeholder 2"/>
          <p:cNvSpPr>
            <a:spLocks noGrp="1"/>
          </p:cNvSpPr>
          <p:nvPr>
            <p:ph type="sldNum" sz="quarter" idx="4"/>
          </p:nvPr>
        </p:nvSpPr>
        <p:spPr/>
        <p:txBody>
          <a:bodyPr/>
          <a:lstStyle/>
          <a:p>
            <a:r>
              <a:rPr lang="en-US" smtClean="0"/>
              <a:t>SLIDE </a:t>
            </a:r>
            <a:fld id="{FCD2455E-EC1D-45EA-B6B2-90AB88848CFD}" type="slidenum">
              <a:rPr lang="en-US" smtClean="0"/>
              <a:pPr/>
              <a:t>5</a:t>
            </a:fld>
            <a:endParaRPr lang="en-US" dirty="0"/>
          </a:p>
        </p:txBody>
      </p:sp>
      <p:sp>
        <p:nvSpPr>
          <p:cNvPr id="7" name="Flowchart: Delay 6"/>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TextBox 7"/>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
        <p:nvSpPr>
          <p:cNvPr id="9" name="TextBox 8"/>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sp>
        <p:nvSpPr>
          <p:cNvPr id="10" name="Rectangle 29"/>
          <p:cNvSpPr>
            <a:spLocks noChangeArrowheads="1"/>
          </p:cNvSpPr>
          <p:nvPr/>
        </p:nvSpPr>
        <p:spPr bwMode="auto">
          <a:xfrm>
            <a:off x="457200" y="4876800"/>
            <a:ext cx="8290560" cy="369332"/>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2</a:t>
            </a:r>
            <a:r>
              <a:rPr lang="en-US" b="1" dirty="0" smtClean="0">
                <a:solidFill>
                  <a:srgbClr val="FF0000"/>
                </a:solidFill>
                <a:effectLst>
                  <a:outerShdw blurRad="38100" dist="38100" dir="2700000" algn="tl">
                    <a:srgbClr val="000000">
                      <a:alpha val="43137"/>
                    </a:srgbClr>
                  </a:outerShdw>
                </a:effectLst>
              </a:rPr>
              <a:t>.	</a:t>
            </a:r>
            <a:r>
              <a:rPr lang="en-US" dirty="0" smtClean="0"/>
              <a:t>Write the date in the Date column.</a:t>
            </a:r>
            <a:endParaRPr lang="en-US" dirty="0"/>
          </a:p>
        </p:txBody>
      </p:sp>
      <p:sp>
        <p:nvSpPr>
          <p:cNvPr id="11" name="Rectangle 27"/>
          <p:cNvSpPr>
            <a:spLocks noChangeArrowheads="1"/>
          </p:cNvSpPr>
          <p:nvPr/>
        </p:nvSpPr>
        <p:spPr bwMode="auto">
          <a:xfrm>
            <a:off x="457200" y="4572000"/>
            <a:ext cx="7756648" cy="369332"/>
          </a:xfrm>
          <a:prstGeom prst="rect">
            <a:avLst/>
          </a:prstGeom>
          <a:noFill/>
          <a:ln w="9525">
            <a:noFill/>
            <a:miter lim="800000"/>
            <a:headEnd/>
            <a:tailEnd/>
          </a:ln>
          <a:effectLst/>
        </p:spPr>
        <p:txBody>
          <a:bodyPr wrap="square">
            <a:spAutoFit/>
          </a:bodyPr>
          <a:lstStyle/>
          <a:p>
            <a:pPr marL="342900" indent="-342900">
              <a:spcBef>
                <a:spcPct val="20000"/>
              </a:spcBef>
              <a:buClr>
                <a:schemeClr val="accent2"/>
              </a:buClr>
              <a:buFont typeface="Wingdings" pitchFamily="2" charset="2"/>
              <a:buNone/>
            </a:pPr>
            <a:r>
              <a:rPr lang="en-US" b="1" dirty="0">
                <a:solidFill>
                  <a:srgbClr val="FF0000"/>
                </a:solidFill>
                <a:effectLst>
                  <a:outerShdw blurRad="38100" dist="38100" dir="2700000" algn="tl">
                    <a:srgbClr val="000000">
                      <a:alpha val="43137"/>
                    </a:srgbClr>
                  </a:outerShdw>
                </a:effectLst>
              </a:rPr>
              <a:t>1.	</a:t>
            </a:r>
            <a:r>
              <a:rPr lang="en-US" dirty="0" smtClean="0"/>
              <a:t>Rule a single line to indicate that columns are to be totaled.</a:t>
            </a:r>
            <a:endParaRPr lang="en-US" dirty="0"/>
          </a:p>
        </p:txBody>
      </p:sp>
      <p:sp>
        <p:nvSpPr>
          <p:cNvPr id="12" name="Rectangle 30"/>
          <p:cNvSpPr>
            <a:spLocks noChangeArrowheads="1"/>
          </p:cNvSpPr>
          <p:nvPr/>
        </p:nvSpPr>
        <p:spPr bwMode="auto">
          <a:xfrm>
            <a:off x="457200" y="5181600"/>
            <a:ext cx="8686800" cy="369332"/>
          </a:xfrm>
          <a:prstGeom prst="rect">
            <a:avLst/>
          </a:prstGeom>
          <a:noFill/>
          <a:ln w="9525">
            <a:noFill/>
            <a:miter lim="800000"/>
            <a:headEnd/>
            <a:tailEnd/>
          </a:ln>
          <a:effectLst/>
        </p:spPr>
        <p:txBody>
          <a:bodyPr wrap="square">
            <a:spAutoFit/>
          </a:bodyPr>
          <a:lstStyle/>
          <a:p>
            <a:pPr marL="347663" indent="-347663"/>
            <a:r>
              <a:rPr lang="en-US" b="1" dirty="0">
                <a:solidFill>
                  <a:srgbClr val="FF0000"/>
                </a:solidFill>
                <a:effectLst>
                  <a:outerShdw blurRad="38100" dist="38100" dir="2700000" algn="tl">
                    <a:srgbClr val="000000">
                      <a:alpha val="43137"/>
                    </a:srgbClr>
                  </a:outerShdw>
                </a:effectLst>
              </a:rPr>
              <a:t>3.	</a:t>
            </a:r>
            <a:r>
              <a:rPr lang="en-US" dirty="0" smtClean="0"/>
              <a:t>Write </a:t>
            </a:r>
            <a:r>
              <a:rPr lang="en-US" b="1" dirty="0" smtClean="0"/>
              <a:t>Totals</a:t>
            </a:r>
            <a:r>
              <a:rPr lang="en-US" b="1" dirty="0" smtClean="0">
                <a:solidFill>
                  <a:srgbClr val="0070C0"/>
                </a:solidFill>
              </a:rPr>
              <a:t> </a:t>
            </a:r>
            <a:r>
              <a:rPr lang="en-US" dirty="0" smtClean="0"/>
              <a:t>in Account Title column.</a:t>
            </a:r>
            <a:endParaRPr lang="en-US" dirty="0"/>
          </a:p>
        </p:txBody>
      </p:sp>
      <p:sp>
        <p:nvSpPr>
          <p:cNvPr id="13" name="Rectangle 30"/>
          <p:cNvSpPr>
            <a:spLocks noChangeArrowheads="1"/>
          </p:cNvSpPr>
          <p:nvPr/>
        </p:nvSpPr>
        <p:spPr bwMode="auto">
          <a:xfrm>
            <a:off x="457200" y="5791200"/>
            <a:ext cx="8442448" cy="646331"/>
          </a:xfrm>
          <a:prstGeom prst="rect">
            <a:avLst/>
          </a:prstGeom>
          <a:noFill/>
          <a:ln w="9525">
            <a:noFill/>
            <a:miter lim="800000"/>
            <a:headEnd/>
            <a:tailEnd/>
          </a:ln>
          <a:effectLst/>
        </p:spPr>
        <p:txBody>
          <a:bodyPr wrap="square">
            <a:spAutoFit/>
          </a:bodyPr>
          <a:lstStyle/>
          <a:p>
            <a:pPr marL="347663" indent="-347663"/>
            <a:r>
              <a:rPr lang="en-US" b="1" dirty="0" smtClean="0">
                <a:solidFill>
                  <a:srgbClr val="FF0000"/>
                </a:solidFill>
                <a:effectLst>
                  <a:outerShdw blurRad="38100" dist="38100" dir="2700000" algn="tl">
                    <a:srgbClr val="000000">
                      <a:alpha val="43137"/>
                    </a:srgbClr>
                  </a:outerShdw>
                </a:effectLst>
              </a:rPr>
              <a:t>5.</a:t>
            </a:r>
            <a:r>
              <a:rPr lang="en-US" b="1" dirty="0">
                <a:solidFill>
                  <a:srgbClr val="FF0000"/>
                </a:solidFill>
                <a:effectLst>
                  <a:outerShdw blurRad="38100" dist="38100" dir="2700000" algn="tl">
                    <a:srgbClr val="000000">
                      <a:alpha val="43137"/>
                    </a:srgbClr>
                  </a:outerShdw>
                </a:effectLst>
              </a:rPr>
              <a:t>	</a:t>
            </a:r>
            <a:r>
              <a:rPr lang="en-US" dirty="0" smtClean="0"/>
              <a:t>Rule double lines to indicate that the amounts are totals and that the sum of the debit totals equals the sum of the credit totals.</a:t>
            </a:r>
            <a:endParaRPr lang="en-US" dirty="0"/>
          </a:p>
        </p:txBody>
      </p:sp>
      <p:sp>
        <p:nvSpPr>
          <p:cNvPr id="14" name="Rectangle 30"/>
          <p:cNvSpPr>
            <a:spLocks noChangeArrowheads="1"/>
          </p:cNvSpPr>
          <p:nvPr/>
        </p:nvSpPr>
        <p:spPr bwMode="auto">
          <a:xfrm>
            <a:off x="457200" y="5486400"/>
            <a:ext cx="8442448" cy="369332"/>
          </a:xfrm>
          <a:prstGeom prst="rect">
            <a:avLst/>
          </a:prstGeom>
          <a:noFill/>
          <a:ln w="9525">
            <a:noFill/>
            <a:miter lim="800000"/>
            <a:headEnd/>
            <a:tailEnd/>
          </a:ln>
          <a:effectLst/>
        </p:spPr>
        <p:txBody>
          <a:bodyPr wrap="square">
            <a:spAutoFit/>
          </a:bodyPr>
          <a:lstStyle/>
          <a:p>
            <a:pPr marL="347663" indent="-347663"/>
            <a:r>
              <a:rPr lang="en-US" b="1" dirty="0" smtClean="0">
                <a:solidFill>
                  <a:srgbClr val="FF0000"/>
                </a:solidFill>
                <a:effectLst>
                  <a:outerShdw blurRad="38100" dist="38100" dir="2700000" algn="tl">
                    <a:srgbClr val="000000">
                      <a:alpha val="43137"/>
                    </a:srgbClr>
                  </a:outerShdw>
                </a:effectLst>
              </a:rPr>
              <a:t>4.</a:t>
            </a:r>
            <a:r>
              <a:rPr lang="en-US" b="1" dirty="0">
                <a:solidFill>
                  <a:srgbClr val="FF0000"/>
                </a:solidFill>
                <a:effectLst>
                  <a:outerShdw blurRad="38100" dist="38100" dir="2700000" algn="tl">
                    <a:srgbClr val="000000">
                      <a:alpha val="43137"/>
                    </a:srgbClr>
                  </a:outerShdw>
                </a:effectLst>
              </a:rPr>
              <a:t>	</a:t>
            </a:r>
            <a:r>
              <a:rPr lang="en-US" dirty="0" smtClean="0"/>
              <a:t>Write each column total below the single line.</a:t>
            </a:r>
            <a:endParaRPr lang="en-US" dirty="0"/>
          </a:p>
        </p:txBody>
      </p:sp>
      <p:grpSp>
        <p:nvGrpSpPr>
          <p:cNvPr id="15" name="Group 14"/>
          <p:cNvGrpSpPr/>
          <p:nvPr/>
        </p:nvGrpSpPr>
        <p:grpSpPr>
          <a:xfrm>
            <a:off x="457200" y="3516868"/>
            <a:ext cx="1676400" cy="521732"/>
            <a:chOff x="1012372" y="2427514"/>
            <a:chExt cx="1676400" cy="521732"/>
          </a:xfrm>
        </p:grpSpPr>
        <p:grpSp>
          <p:nvGrpSpPr>
            <p:cNvPr id="16" name="Group 51"/>
            <p:cNvGrpSpPr/>
            <p:nvPr/>
          </p:nvGrpSpPr>
          <p:grpSpPr>
            <a:xfrm>
              <a:off x="1012372" y="2427514"/>
              <a:ext cx="609600" cy="518160"/>
              <a:chOff x="1088572" y="2046514"/>
              <a:chExt cx="609600" cy="518160"/>
            </a:xfrm>
          </p:grpSpPr>
          <p:cxnSp>
            <p:nvCxnSpPr>
              <p:cNvPr id="18" name="Straight Arrow Connector 17"/>
              <p:cNvCxnSpPr/>
              <p:nvPr/>
            </p:nvCxnSpPr>
            <p:spPr>
              <a:xfrm flipV="1">
                <a:off x="1273630" y="2046514"/>
                <a:ext cx="424542" cy="3810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grpSp>
        <p:sp>
          <p:nvSpPr>
            <p:cNvPr id="17" name="Rectangle 16"/>
            <p:cNvSpPr/>
            <p:nvPr/>
          </p:nvSpPr>
          <p:spPr>
            <a:xfrm>
              <a:off x="1371600" y="2579914"/>
              <a:ext cx="1317172" cy="369332"/>
            </a:xfrm>
            <a:prstGeom prst="rect">
              <a:avLst/>
            </a:prstGeom>
          </p:spPr>
          <p:txBody>
            <a:bodyPr wrap="square">
              <a:spAutoFit/>
            </a:bodyPr>
            <a:lstStyle/>
            <a:p>
              <a:r>
                <a:rPr lang="en-US" dirty="0" smtClean="0">
                  <a:solidFill>
                    <a:srgbClr val="0070C0"/>
                  </a:solidFill>
                </a:rPr>
                <a:t>Date</a:t>
              </a:r>
              <a:endParaRPr lang="en-US" dirty="0"/>
            </a:p>
          </p:txBody>
        </p:sp>
      </p:grpSp>
      <p:grpSp>
        <p:nvGrpSpPr>
          <p:cNvPr id="20" name="Group 19"/>
          <p:cNvGrpSpPr/>
          <p:nvPr/>
        </p:nvGrpSpPr>
        <p:grpSpPr>
          <a:xfrm>
            <a:off x="1676400" y="3505200"/>
            <a:ext cx="1447800" cy="533400"/>
            <a:chOff x="707572" y="2415846"/>
            <a:chExt cx="1447800" cy="533400"/>
          </a:xfrm>
        </p:grpSpPr>
        <p:grpSp>
          <p:nvGrpSpPr>
            <p:cNvPr id="21" name="Group 51"/>
            <p:cNvGrpSpPr/>
            <p:nvPr/>
          </p:nvGrpSpPr>
          <p:grpSpPr>
            <a:xfrm>
              <a:off x="707572" y="2415846"/>
              <a:ext cx="670560" cy="529828"/>
              <a:chOff x="783772" y="2034846"/>
              <a:chExt cx="670560" cy="529828"/>
            </a:xfrm>
          </p:grpSpPr>
          <p:cxnSp>
            <p:nvCxnSpPr>
              <p:cNvPr id="23" name="Straight Arrow Connector 22"/>
              <p:cNvCxnSpPr/>
              <p:nvPr/>
            </p:nvCxnSpPr>
            <p:spPr>
              <a:xfrm flipH="1" flipV="1">
                <a:off x="783772" y="2034846"/>
                <a:ext cx="489858" cy="39266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grpSp>
        <p:sp>
          <p:nvSpPr>
            <p:cNvPr id="22" name="Rectangle 21"/>
            <p:cNvSpPr/>
            <p:nvPr/>
          </p:nvSpPr>
          <p:spPr>
            <a:xfrm>
              <a:off x="1371600" y="2579914"/>
              <a:ext cx="783772" cy="369332"/>
            </a:xfrm>
            <a:prstGeom prst="rect">
              <a:avLst/>
            </a:prstGeom>
          </p:spPr>
          <p:txBody>
            <a:bodyPr wrap="square">
              <a:spAutoFit/>
            </a:bodyPr>
            <a:lstStyle/>
            <a:p>
              <a:r>
                <a:rPr lang="en-US" dirty="0" smtClean="0">
                  <a:solidFill>
                    <a:srgbClr val="0070C0"/>
                  </a:solidFill>
                </a:rPr>
                <a:t>Totals</a:t>
              </a:r>
              <a:endParaRPr lang="en-US" dirty="0"/>
            </a:p>
          </p:txBody>
        </p:sp>
      </p:grpSp>
      <p:grpSp>
        <p:nvGrpSpPr>
          <p:cNvPr id="25" name="Group 24"/>
          <p:cNvGrpSpPr/>
          <p:nvPr/>
        </p:nvGrpSpPr>
        <p:grpSpPr>
          <a:xfrm>
            <a:off x="3331028" y="3352800"/>
            <a:ext cx="1600200" cy="685800"/>
            <a:chOff x="1012372" y="2187246"/>
            <a:chExt cx="1600200" cy="685800"/>
          </a:xfrm>
        </p:grpSpPr>
        <p:grpSp>
          <p:nvGrpSpPr>
            <p:cNvPr id="26" name="Group 51"/>
            <p:cNvGrpSpPr/>
            <p:nvPr/>
          </p:nvGrpSpPr>
          <p:grpSpPr>
            <a:xfrm>
              <a:off x="1012372" y="2187246"/>
              <a:ext cx="478972" cy="682228"/>
              <a:chOff x="1088572" y="1806246"/>
              <a:chExt cx="478972" cy="682228"/>
            </a:xfrm>
          </p:grpSpPr>
          <p:cxnSp>
            <p:nvCxnSpPr>
              <p:cNvPr id="28" name="Straight Arrow Connector 27"/>
              <p:cNvCxnSpPr/>
              <p:nvPr/>
            </p:nvCxnSpPr>
            <p:spPr>
              <a:xfrm flipV="1">
                <a:off x="1262744" y="1806246"/>
                <a:ext cx="304800" cy="4572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7"/>
              <p:cNvSpPr>
                <a:spLocks noChangeArrowheads="1"/>
              </p:cNvSpPr>
              <p:nvPr/>
            </p:nvSpPr>
            <p:spPr bwMode="auto">
              <a:xfrm>
                <a:off x="1088572" y="21227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grpSp>
        <p:sp>
          <p:nvSpPr>
            <p:cNvPr id="27" name="Rectangle 26"/>
            <p:cNvSpPr/>
            <p:nvPr/>
          </p:nvSpPr>
          <p:spPr>
            <a:xfrm>
              <a:off x="1371600" y="2503714"/>
              <a:ext cx="1240972" cy="369332"/>
            </a:xfrm>
            <a:prstGeom prst="rect">
              <a:avLst/>
            </a:prstGeom>
          </p:spPr>
          <p:txBody>
            <a:bodyPr wrap="square">
              <a:spAutoFit/>
            </a:bodyPr>
            <a:lstStyle/>
            <a:p>
              <a:r>
                <a:rPr lang="en-US" dirty="0" smtClean="0">
                  <a:solidFill>
                    <a:srgbClr val="0070C0"/>
                  </a:solidFill>
                </a:rPr>
                <a:t>Single Rule</a:t>
              </a:r>
              <a:endParaRPr lang="en-US" dirty="0"/>
            </a:p>
          </p:txBody>
        </p:sp>
      </p:grpSp>
      <p:grpSp>
        <p:nvGrpSpPr>
          <p:cNvPr id="30" name="Group 29"/>
          <p:cNvGrpSpPr/>
          <p:nvPr/>
        </p:nvGrpSpPr>
        <p:grpSpPr>
          <a:xfrm>
            <a:off x="4474028" y="3526972"/>
            <a:ext cx="3505200" cy="1033360"/>
            <a:chOff x="4267200" y="3603172"/>
            <a:chExt cx="3505200" cy="1033360"/>
          </a:xfrm>
        </p:grpSpPr>
        <p:cxnSp>
          <p:nvCxnSpPr>
            <p:cNvPr id="31" name="Straight Arrow Connector 30"/>
            <p:cNvCxnSpPr/>
            <p:nvPr/>
          </p:nvCxnSpPr>
          <p:spPr>
            <a:xfrm flipV="1">
              <a:off x="6019800" y="3603172"/>
              <a:ext cx="8382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6019800" y="3603172"/>
              <a:ext cx="17526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4267200" y="3603172"/>
              <a:ext cx="17526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flipV="1">
              <a:off x="5105400" y="3603172"/>
              <a:ext cx="914400" cy="587828"/>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6008914" y="3603172"/>
              <a:ext cx="10886" cy="54864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Rectangle 7"/>
            <p:cNvSpPr>
              <a:spLocks noChangeArrowheads="1"/>
            </p:cNvSpPr>
            <p:nvPr/>
          </p:nvSpPr>
          <p:spPr bwMode="auto">
            <a:xfrm>
              <a:off x="5834744" y="3962400"/>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4</a:t>
              </a:r>
            </a:p>
          </p:txBody>
        </p:sp>
        <p:sp>
          <p:nvSpPr>
            <p:cNvPr id="37" name="Rectangle 36"/>
            <p:cNvSpPr/>
            <p:nvPr/>
          </p:nvSpPr>
          <p:spPr>
            <a:xfrm>
              <a:off x="5105400" y="4267200"/>
              <a:ext cx="1850572" cy="369332"/>
            </a:xfrm>
            <a:prstGeom prst="rect">
              <a:avLst/>
            </a:prstGeom>
          </p:spPr>
          <p:txBody>
            <a:bodyPr wrap="square">
              <a:spAutoFit/>
            </a:bodyPr>
            <a:lstStyle/>
            <a:p>
              <a:pPr algn="ctr"/>
              <a:r>
                <a:rPr lang="en-US" dirty="0" smtClean="0">
                  <a:solidFill>
                    <a:srgbClr val="0070C0"/>
                  </a:solidFill>
                </a:rPr>
                <a:t>Column Totals</a:t>
              </a:r>
              <a:endParaRPr lang="en-US" dirty="0"/>
            </a:p>
          </p:txBody>
        </p:sp>
      </p:grpSp>
      <p:grpSp>
        <p:nvGrpSpPr>
          <p:cNvPr id="38" name="Group 37"/>
          <p:cNvGrpSpPr/>
          <p:nvPr/>
        </p:nvGrpSpPr>
        <p:grpSpPr>
          <a:xfrm>
            <a:off x="7467600" y="3581400"/>
            <a:ext cx="1371600" cy="990600"/>
            <a:chOff x="936172" y="2198914"/>
            <a:chExt cx="1371600" cy="990600"/>
          </a:xfrm>
        </p:grpSpPr>
        <p:grpSp>
          <p:nvGrpSpPr>
            <p:cNvPr id="39" name="Group 51"/>
            <p:cNvGrpSpPr/>
            <p:nvPr/>
          </p:nvGrpSpPr>
          <p:grpSpPr>
            <a:xfrm>
              <a:off x="1428206" y="2198914"/>
              <a:ext cx="365760" cy="670560"/>
              <a:chOff x="1504406" y="1817914"/>
              <a:chExt cx="365760" cy="670560"/>
            </a:xfrm>
          </p:grpSpPr>
          <p:cxnSp>
            <p:nvCxnSpPr>
              <p:cNvPr id="41" name="Straight Arrow Connector 40"/>
              <p:cNvCxnSpPr/>
              <p:nvPr/>
            </p:nvCxnSpPr>
            <p:spPr>
              <a:xfrm flipV="1">
                <a:off x="1698172" y="1817914"/>
                <a:ext cx="0" cy="5334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Rectangle 7"/>
              <p:cNvSpPr>
                <a:spLocks noChangeArrowheads="1"/>
              </p:cNvSpPr>
              <p:nvPr/>
            </p:nvSpPr>
            <p:spPr bwMode="auto">
              <a:xfrm>
                <a:off x="1504406" y="21227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5</a:t>
                </a:r>
              </a:p>
            </p:txBody>
          </p:sp>
        </p:grpSp>
        <p:sp>
          <p:nvSpPr>
            <p:cNvPr id="40" name="Rectangle 39"/>
            <p:cNvSpPr/>
            <p:nvPr/>
          </p:nvSpPr>
          <p:spPr>
            <a:xfrm>
              <a:off x="936172" y="2820182"/>
              <a:ext cx="1371600" cy="369332"/>
            </a:xfrm>
            <a:prstGeom prst="rect">
              <a:avLst/>
            </a:prstGeom>
          </p:spPr>
          <p:txBody>
            <a:bodyPr wrap="square">
              <a:spAutoFit/>
            </a:bodyPr>
            <a:lstStyle/>
            <a:p>
              <a:r>
                <a:rPr lang="en-US" dirty="0" smtClean="0">
                  <a:solidFill>
                    <a:srgbClr val="0070C0"/>
                  </a:solidFill>
                </a:rPr>
                <a:t>Double Rule</a:t>
              </a:r>
              <a:endParaRPr lang="en-US" dirty="0"/>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1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down)">
                                      <p:cBhvr>
                                        <p:cTn id="38" dur="500"/>
                                        <p:tgtEl>
                                          <p:spTgt spid="30"/>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P spid="11" grpId="0" autoUpdateAnimBg="0"/>
      <p:bldP spid="12" grpId="0" autoUpdateAnimBg="0"/>
      <p:bldP spid="13" grpId="0" autoUpdateAnimBg="0"/>
      <p:bldP spid="1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pter 3_Page 79.jpg"/>
          <p:cNvPicPr>
            <a:picLocks noChangeAspect="1"/>
          </p:cNvPicPr>
          <p:nvPr/>
        </p:nvPicPr>
        <p:blipFill>
          <a:blip r:embed="rId2" cstate="print"/>
          <a:stretch>
            <a:fillRect/>
          </a:stretch>
        </p:blipFill>
        <p:spPr>
          <a:xfrm>
            <a:off x="457200" y="1469572"/>
            <a:ext cx="8229600" cy="2203364"/>
          </a:xfrm>
          <a:prstGeom prst="rect">
            <a:avLst/>
          </a:prstGeom>
        </p:spPr>
      </p:pic>
      <p:sp>
        <p:nvSpPr>
          <p:cNvPr id="2" name="Title 1"/>
          <p:cNvSpPr>
            <a:spLocks noGrp="1"/>
          </p:cNvSpPr>
          <p:nvPr>
            <p:ph type="title"/>
          </p:nvPr>
        </p:nvSpPr>
        <p:spPr/>
        <p:txBody>
          <a:bodyPr>
            <a:normAutofit fontScale="90000"/>
          </a:bodyPr>
          <a:lstStyle/>
          <a:p>
            <a:r>
              <a:rPr lang="en-US" smtClean="0"/>
              <a:t>Proving and Ruling a Journal at the End of a Month</a:t>
            </a:r>
            <a:endParaRPr lang="en-US" dirty="0"/>
          </a:p>
        </p:txBody>
      </p:sp>
      <p:sp>
        <p:nvSpPr>
          <p:cNvPr id="3" name="Slide Number Placeholder 2"/>
          <p:cNvSpPr>
            <a:spLocks noGrp="1"/>
          </p:cNvSpPr>
          <p:nvPr>
            <p:ph type="sldNum" sz="quarter" idx="4"/>
          </p:nvPr>
        </p:nvSpPr>
        <p:spPr/>
        <p:txBody>
          <a:bodyPr/>
          <a:lstStyle/>
          <a:p>
            <a:r>
              <a:rPr lang="en-US" smtClean="0"/>
              <a:t>SLIDE </a:t>
            </a:r>
            <a:fld id="{FCD2455E-EC1D-45EA-B6B2-90AB88848CFD}" type="slidenum">
              <a:rPr lang="en-US" smtClean="0"/>
              <a:pPr/>
              <a:t>6</a:t>
            </a:fld>
            <a:endParaRPr lang="en-US" dirty="0"/>
          </a:p>
        </p:txBody>
      </p:sp>
      <p:sp>
        <p:nvSpPr>
          <p:cNvPr id="7" name="Flowchart: Delay 6"/>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8" name="TextBox 7"/>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
        <p:nvSpPr>
          <p:cNvPr id="9" name="TextBox 8"/>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LO8</a:t>
            </a:r>
            <a:endParaRPr lang="en-US" dirty="0"/>
          </a:p>
        </p:txBody>
      </p:sp>
      <p:graphicFrame>
        <p:nvGraphicFramePr>
          <p:cNvPr id="43" name="Table 42"/>
          <p:cNvGraphicFramePr>
            <a:graphicFrameLocks noGrp="1"/>
          </p:cNvGraphicFramePr>
          <p:nvPr/>
        </p:nvGraphicFramePr>
        <p:xfrm>
          <a:off x="914400" y="4191000"/>
          <a:ext cx="7315200" cy="1981200"/>
        </p:xfrm>
        <a:graphic>
          <a:graphicData uri="http://schemas.openxmlformats.org/drawingml/2006/table">
            <a:tbl>
              <a:tblPr firstRow="1" bandRow="1">
                <a:tableStyleId>{F5AB1C69-6EDB-4FF4-983F-18BD219EF322}</a:tableStyleId>
              </a:tblPr>
              <a:tblGrid>
                <a:gridCol w="2438400"/>
                <a:gridCol w="2438400"/>
                <a:gridCol w="2438400"/>
              </a:tblGrid>
              <a:tr h="354724">
                <a:tc>
                  <a:txBody>
                    <a:bodyPr/>
                    <a:lstStyle/>
                    <a:p>
                      <a:pPr algn="ctr"/>
                      <a:r>
                        <a:rPr lang="en-US" sz="2000" dirty="0" smtClean="0"/>
                        <a:t>Column</a:t>
                      </a:r>
                      <a:endParaRPr lang="en-US" sz="2000" dirty="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Debit Column Total</a:t>
                      </a:r>
                      <a:endParaRPr lang="en-US" sz="2000" dirty="0"/>
                    </a:p>
                  </a:txBody>
                  <a:tcPr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Credit Column Total</a:t>
                      </a:r>
                      <a:endParaRPr lang="en-US" sz="2000" dirty="0"/>
                    </a:p>
                  </a:txBody>
                  <a:tcPr anchor="b"/>
                </a:tc>
              </a:tr>
              <a:tr h="197069">
                <a:tc>
                  <a:txBody>
                    <a:bodyPr/>
                    <a:lstStyle/>
                    <a:p>
                      <a:r>
                        <a:rPr lang="en-US" sz="2000" dirty="0" smtClean="0"/>
                        <a:t>General </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1371600" algn="dec"/>
                        </a:tabLst>
                        <a:defRPr/>
                      </a:pPr>
                      <a:r>
                        <a:rPr lang="en-US" sz="2000" kern="1200" dirty="0" smtClean="0"/>
                        <a:t>	5,748.00</a:t>
                      </a:r>
                      <a:endParaRPr lang="en-US" sz="2000" kern="1200" dirty="0" smtClean="0">
                        <a:solidFill>
                          <a:schemeClr val="dk1"/>
                        </a:solidFill>
                        <a:latin typeface="+mn-lt"/>
                        <a:ea typeface="+mn-ea"/>
                        <a:cs typeface="+mn-cs"/>
                      </a:endParaRPr>
                    </a:p>
                  </a:txBody>
                  <a:tcPr/>
                </a:tc>
                <a:tc>
                  <a:txBody>
                    <a:bodyPr/>
                    <a:lstStyle/>
                    <a:p>
                      <a:pPr>
                        <a:tabLst>
                          <a:tab pos="1371600" algn="dec"/>
                        </a:tabLst>
                      </a:pPr>
                      <a:r>
                        <a:rPr lang="en-US" sz="2000" dirty="0" smtClean="0"/>
                        <a:t>	$2,525.00</a:t>
                      </a:r>
                      <a:endParaRPr lang="en-US" sz="2000" dirty="0"/>
                    </a:p>
                  </a:txBody>
                  <a:tcPr/>
                </a:tc>
              </a:tr>
              <a:tr h="1970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Sales</a:t>
                      </a:r>
                      <a:endParaRPr lang="en-US" sz="2000" dirty="0"/>
                    </a:p>
                  </a:txBody>
                  <a:tcPr/>
                </a:tc>
                <a:tc>
                  <a:txBody>
                    <a:bodyPr/>
                    <a:lstStyle/>
                    <a:p>
                      <a:pPr marL="0" algn="l" defTabSz="914400" rtl="0" eaLnBrk="1" latinLnBrk="0" hangingPunct="1">
                        <a:tabLst>
                          <a:tab pos="1371600" algn="dec"/>
                        </a:tabLst>
                      </a:pPr>
                      <a:endParaRPr lang="en-US" sz="2000" kern="120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1371600" algn="dec"/>
                        </a:tabLst>
                        <a:defRPr/>
                      </a:pPr>
                      <a:r>
                        <a:rPr lang="en-US" sz="2000" kern="1200" dirty="0" smtClean="0"/>
                        <a:t>	5,820.00</a:t>
                      </a:r>
                      <a:endParaRPr lang="en-US" sz="2000" kern="1200" dirty="0" smtClean="0">
                        <a:solidFill>
                          <a:schemeClr val="dk1"/>
                        </a:solidFill>
                        <a:latin typeface="+mn-lt"/>
                        <a:ea typeface="+mn-ea"/>
                        <a:cs typeface="+mn-cs"/>
                      </a:endParaRPr>
                    </a:p>
                  </a:txBody>
                  <a:tcPr/>
                </a:tc>
              </a:tr>
              <a:tr h="197069">
                <a:tc>
                  <a:txBody>
                    <a:bodyPr/>
                    <a:lstStyle/>
                    <a:p>
                      <a:r>
                        <a:rPr lang="en-US" sz="2000" dirty="0" smtClean="0"/>
                        <a:t>Cash </a:t>
                      </a:r>
                      <a:endParaRPr lang="en-US" sz="2000" dirty="0"/>
                    </a:p>
                  </a:txBody>
                  <a:tcPr/>
                </a:tc>
                <a:tc>
                  <a:txBody>
                    <a:bodyPr/>
                    <a:lstStyle/>
                    <a:p>
                      <a:pPr marL="0" algn="l" defTabSz="914400" rtl="0" eaLnBrk="1" latinLnBrk="0" hangingPunct="1">
                        <a:tabLst>
                          <a:tab pos="1371600" algn="dec"/>
                        </a:tabLst>
                      </a:pPr>
                      <a:r>
                        <a:rPr lang="en-US" sz="2000" kern="1200" dirty="0" smtClean="0"/>
                        <a:t>	7,120.00</a:t>
                      </a:r>
                      <a:endParaRPr lang="en-US" sz="2000" kern="1200" dirty="0" smtClean="0">
                        <a:solidFill>
                          <a:schemeClr val="dk1"/>
                        </a:solidFill>
                        <a:latin typeface="+mn-lt"/>
                        <a:ea typeface="+mn-ea"/>
                        <a:cs typeface="+mn-cs"/>
                      </a:endParaRPr>
                    </a:p>
                  </a:txBody>
                  <a:tcPr/>
                </a:tc>
                <a:tc>
                  <a:txBody>
                    <a:bodyPr/>
                    <a:lstStyle/>
                    <a:p>
                      <a:pPr marL="0" algn="l" defTabSz="914400" rtl="0" eaLnBrk="1" latinLnBrk="0" hangingPunct="1">
                        <a:tabLst>
                          <a:tab pos="1371600" algn="dec"/>
                        </a:tabLst>
                      </a:pPr>
                      <a:r>
                        <a:rPr lang="en-US" sz="2000" kern="1200" dirty="0" smtClean="0"/>
                        <a:t>	4,523.00</a:t>
                      </a:r>
                      <a:endParaRPr lang="en-US" sz="2000" kern="1200" dirty="0" smtClean="0">
                        <a:solidFill>
                          <a:schemeClr val="dk1"/>
                        </a:solidFill>
                        <a:latin typeface="+mn-lt"/>
                        <a:ea typeface="+mn-ea"/>
                        <a:cs typeface="+mn-cs"/>
                      </a:endParaRPr>
                    </a:p>
                  </a:txBody>
                  <a:tcPr/>
                </a:tc>
              </a:tr>
              <a:tr h="197069">
                <a:tc>
                  <a:txBody>
                    <a:bodyPr/>
                    <a:lstStyle/>
                    <a:p>
                      <a:r>
                        <a:rPr lang="en-US" sz="2000" dirty="0" smtClean="0"/>
                        <a:t>Totals</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tab pos="1371600" algn="dec"/>
                        </a:tabLst>
                        <a:defRPr/>
                      </a:pPr>
                      <a:r>
                        <a:rPr lang="en-US" sz="2000" kern="1200" dirty="0" smtClean="0"/>
                        <a:t>	$12,868.00</a:t>
                      </a:r>
                      <a:endParaRPr lang="en-US" sz="2000" kern="1200" dirty="0" smtClean="0">
                        <a:solidFill>
                          <a:schemeClr val="dk1"/>
                        </a:solidFill>
                        <a:latin typeface="+mn-lt"/>
                        <a:ea typeface="+mn-ea"/>
                        <a:cs typeface="+mn-cs"/>
                      </a:endParaRPr>
                    </a:p>
                  </a:txBody>
                  <a:tcPr/>
                </a:tc>
                <a:tc>
                  <a:txBody>
                    <a:bodyPr/>
                    <a:lstStyle/>
                    <a:p>
                      <a:pPr marL="0" algn="l" defTabSz="914400" rtl="0" eaLnBrk="1" latinLnBrk="0" hangingPunct="1">
                        <a:tabLst>
                          <a:tab pos="1371600" algn="dec"/>
                        </a:tabLst>
                      </a:pPr>
                      <a:r>
                        <a:rPr lang="en-US" sz="2000" kern="1200" dirty="0" smtClean="0"/>
                        <a:t>	$12,868.00</a:t>
                      </a:r>
                      <a:endParaRPr lang="en-US" sz="2000" kern="1200" dirty="0" smtClean="0">
                        <a:solidFill>
                          <a:schemeClr val="dk1"/>
                        </a:solidFill>
                        <a:latin typeface="+mn-lt"/>
                        <a:ea typeface="+mn-ea"/>
                        <a:cs typeface="+mn-cs"/>
                      </a:endParaRPr>
                    </a:p>
                  </a:txBody>
                  <a:tcPr/>
                </a:tc>
              </a:tr>
            </a:tbl>
          </a:graphicData>
        </a:graphic>
      </p:graphicFrame>
      <p:grpSp>
        <p:nvGrpSpPr>
          <p:cNvPr id="44" name="Group 43"/>
          <p:cNvGrpSpPr/>
          <p:nvPr/>
        </p:nvGrpSpPr>
        <p:grpSpPr>
          <a:xfrm>
            <a:off x="5105400" y="5966154"/>
            <a:ext cx="1295400" cy="510846"/>
            <a:chOff x="5181600" y="4310742"/>
            <a:chExt cx="1295400" cy="510846"/>
          </a:xfrm>
        </p:grpSpPr>
        <p:cxnSp>
          <p:nvCxnSpPr>
            <p:cNvPr id="45" name="Straight Arrow Connector 44"/>
            <p:cNvCxnSpPr/>
            <p:nvPr/>
          </p:nvCxnSpPr>
          <p:spPr>
            <a:xfrm>
              <a:off x="5257800" y="4310742"/>
              <a:ext cx="1143000" cy="0"/>
            </a:xfrm>
            <a:prstGeom prst="straightConnector1">
              <a:avLst/>
            </a:prstGeom>
            <a:ln w="38100">
              <a:solidFill>
                <a:srgbClr val="00B0F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5181600" y="4452256"/>
              <a:ext cx="1295400" cy="369332"/>
            </a:xfrm>
            <a:prstGeom prst="rect">
              <a:avLst/>
            </a:prstGeom>
          </p:spPr>
          <p:txBody>
            <a:bodyPr wrap="square">
              <a:spAutoFit/>
            </a:bodyPr>
            <a:lstStyle/>
            <a:p>
              <a:r>
                <a:rPr lang="en-US" dirty="0" smtClean="0">
                  <a:solidFill>
                    <a:srgbClr val="0070C0"/>
                  </a:solidFill>
                </a:rPr>
                <a:t>Totals equal</a:t>
              </a:r>
              <a:endParaRPr lang="en-US" dirty="0"/>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barn(outVertical)">
                                      <p:cBhvr>
                                        <p:cTn id="1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Proving Cash</a:t>
            </a:r>
            <a:endParaRPr lang="en-US" dirty="0"/>
          </a:p>
        </p:txBody>
      </p:sp>
      <p:sp>
        <p:nvSpPr>
          <p:cNvPr id="7" name="Content Placeholder 6"/>
          <p:cNvSpPr>
            <a:spLocks noGrp="1"/>
          </p:cNvSpPr>
          <p:nvPr>
            <p:ph idx="1"/>
          </p:nvPr>
        </p:nvSpPr>
        <p:spPr/>
        <p:txBody>
          <a:bodyPr/>
          <a:lstStyle/>
          <a:p>
            <a:r>
              <a:rPr lang="en-US" dirty="0" smtClean="0"/>
              <a:t>Determining that the amount of cash agrees with the accounting records is called </a:t>
            </a:r>
            <a:r>
              <a:rPr lang="en-US" b="1" dirty="0" smtClean="0">
                <a:solidFill>
                  <a:srgbClr val="0070C0"/>
                </a:solidFill>
              </a:rPr>
              <a:t>proving cash</a:t>
            </a:r>
            <a:r>
              <a:rPr lang="en-US" dirty="0" smtClean="0"/>
              <a:t>. </a:t>
            </a:r>
          </a:p>
        </p:txBody>
      </p:sp>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7</a:t>
            </a:fld>
            <a:endParaRPr lang="en-US" dirty="0"/>
          </a:p>
        </p:txBody>
      </p:sp>
      <p:sp>
        <p:nvSpPr>
          <p:cNvPr id="11" name="TextBox 10"/>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LO9</a:t>
            </a:r>
            <a:endParaRPr lang="en-US" dirty="0"/>
          </a:p>
        </p:txBody>
      </p:sp>
      <p:sp>
        <p:nvSpPr>
          <p:cNvPr id="10" name="Flowchart: Delay 9"/>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2" name="TextBox 11"/>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Proving Cash</a:t>
            </a:r>
            <a:endParaRPr lang="en-US" dirty="0"/>
          </a:p>
        </p:txBody>
      </p:sp>
      <p:sp>
        <p:nvSpPr>
          <p:cNvPr id="3" name="Slide Number Placeholder 2"/>
          <p:cNvSpPr>
            <a:spLocks noGrp="1"/>
          </p:cNvSpPr>
          <p:nvPr>
            <p:ph type="sldNum" sz="quarter" idx="12"/>
          </p:nvPr>
        </p:nvSpPr>
        <p:spPr/>
        <p:txBody>
          <a:bodyPr/>
          <a:lstStyle/>
          <a:p>
            <a:r>
              <a:rPr lang="en-US" smtClean="0"/>
              <a:t>SLIDE </a:t>
            </a:r>
            <a:fld id="{FCD2455E-EC1D-45EA-B6B2-90AB88848CFD}" type="slidenum">
              <a:rPr lang="en-US" smtClean="0"/>
              <a:pPr/>
              <a:t>8</a:t>
            </a:fld>
            <a:endParaRPr lang="en-US" dirty="0"/>
          </a:p>
        </p:txBody>
      </p:sp>
      <p:sp>
        <p:nvSpPr>
          <p:cNvPr id="11" name="TextBox 10"/>
          <p:cNvSpPr txBox="1"/>
          <p:nvPr/>
        </p:nvSpPr>
        <p:spPr>
          <a:xfrm>
            <a:off x="8229600" y="1115568"/>
            <a:ext cx="588216"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LO9</a:t>
            </a:r>
            <a:endParaRPr lang="en-US" dirty="0"/>
          </a:p>
        </p:txBody>
      </p:sp>
      <p:sp>
        <p:nvSpPr>
          <p:cNvPr id="17" name="Rectangle 16"/>
          <p:cNvSpPr/>
          <p:nvPr/>
        </p:nvSpPr>
        <p:spPr>
          <a:xfrm>
            <a:off x="468086" y="1568716"/>
            <a:ext cx="6847114" cy="553998"/>
          </a:xfrm>
          <a:prstGeom prst="rect">
            <a:avLst/>
          </a:prstGeom>
          <a:gradFill flip="none" rotWithShape="1">
            <a:gsLst>
              <a:gs pos="0">
                <a:schemeClr val="accent3">
                  <a:lumMod val="60000"/>
                  <a:lumOff val="40000"/>
                  <a:tint val="66000"/>
                  <a:satMod val="160000"/>
                </a:schemeClr>
              </a:gs>
              <a:gs pos="50000">
                <a:schemeClr val="accent3">
                  <a:lumMod val="60000"/>
                  <a:lumOff val="40000"/>
                  <a:tint val="44500"/>
                  <a:satMod val="160000"/>
                </a:schemeClr>
              </a:gs>
              <a:gs pos="100000">
                <a:schemeClr val="bg1"/>
              </a:gs>
            </a:gsLst>
            <a:lin ang="0" scaled="1"/>
            <a:tileRect/>
          </a:gradFill>
        </p:spPr>
        <p:txBody>
          <a:bodyPr wrap="square">
            <a:spAutoFit/>
          </a:bodyPr>
          <a:lstStyle/>
          <a:p>
            <a:pPr marL="342900" lvl="0" indent="-342900">
              <a:lnSpc>
                <a:spcPct val="150000"/>
              </a:lnSpc>
              <a:spcBef>
                <a:spcPct val="20000"/>
              </a:spcBef>
              <a:buClr>
                <a:srgbClr val="FF0000"/>
              </a:buClr>
              <a:defRPr/>
            </a:pPr>
            <a:r>
              <a:rPr lang="en-US" sz="2000" b="1" dirty="0" smtClean="0">
                <a:solidFill>
                  <a:srgbClr val="FF0000"/>
                </a:solidFill>
                <a:effectLst>
                  <a:outerShdw blurRad="38100" dist="38100" dir="2700000" algn="tl">
                    <a:srgbClr val="000000">
                      <a:alpha val="43137"/>
                    </a:srgbClr>
                  </a:outerShdw>
                </a:effectLst>
              </a:rPr>
              <a:t>1.	</a:t>
            </a:r>
            <a:r>
              <a:rPr lang="en-US" sz="2000" dirty="0" smtClean="0">
                <a:solidFill>
                  <a:prstClr val="black"/>
                </a:solidFill>
              </a:rPr>
              <a:t>Calculate the cash balance.</a:t>
            </a:r>
          </a:p>
        </p:txBody>
      </p:sp>
      <p:sp>
        <p:nvSpPr>
          <p:cNvPr id="18" name="Rectangle 17"/>
          <p:cNvSpPr/>
          <p:nvPr/>
        </p:nvSpPr>
        <p:spPr>
          <a:xfrm>
            <a:off x="457199" y="2057400"/>
            <a:ext cx="8229600" cy="506292"/>
          </a:xfrm>
          <a:prstGeom prst="rect">
            <a:avLst/>
          </a:prstGeom>
        </p:spPr>
        <p:txBody>
          <a:bodyPr wrap="square">
            <a:spAutoFit/>
          </a:bodyPr>
          <a:lstStyle/>
          <a:p>
            <a:pPr marL="347663" lvl="1">
              <a:lnSpc>
                <a:spcPct val="150000"/>
              </a:lnSpc>
              <a:spcBef>
                <a:spcPct val="20000"/>
              </a:spcBef>
              <a:buClr>
                <a:srgbClr val="1F497D"/>
              </a:buClr>
              <a:tabLst>
                <a:tab pos="6400800" algn="l"/>
                <a:tab pos="7315200" algn="dec"/>
              </a:tabLst>
              <a:defRPr/>
            </a:pPr>
            <a:r>
              <a:rPr lang="en-US" sz="2000" dirty="0" smtClean="0">
                <a:solidFill>
                  <a:prstClr val="black"/>
                </a:solidFill>
              </a:rPr>
              <a:t>Cash on hand at the beginning of the month	$	0.00</a:t>
            </a:r>
          </a:p>
        </p:txBody>
      </p:sp>
      <p:sp>
        <p:nvSpPr>
          <p:cNvPr id="19" name="Rectangle 18"/>
          <p:cNvSpPr/>
          <p:nvPr/>
        </p:nvSpPr>
        <p:spPr>
          <a:xfrm>
            <a:off x="457200" y="2539425"/>
            <a:ext cx="8229600" cy="529376"/>
          </a:xfrm>
          <a:prstGeom prst="rect">
            <a:avLst/>
          </a:prstGeom>
        </p:spPr>
        <p:txBody>
          <a:bodyPr wrap="square">
            <a:spAutoFit/>
          </a:bodyPr>
          <a:lstStyle/>
          <a:p>
            <a:pPr marL="347663" lvl="1">
              <a:lnSpc>
                <a:spcPct val="160000"/>
              </a:lnSpc>
              <a:spcBef>
                <a:spcPct val="20000"/>
              </a:spcBef>
              <a:buClr>
                <a:srgbClr val="1F497D"/>
              </a:buClr>
              <a:tabLst>
                <a:tab pos="7315200" algn="dec"/>
              </a:tabLst>
              <a:defRPr/>
            </a:pPr>
            <a:r>
              <a:rPr lang="en-US" sz="2000" dirty="0" smtClean="0">
                <a:solidFill>
                  <a:prstClr val="black"/>
                </a:solidFill>
              </a:rPr>
              <a:t>Plus total cash received during the month	+7,120.00</a:t>
            </a:r>
          </a:p>
        </p:txBody>
      </p:sp>
      <p:sp>
        <p:nvSpPr>
          <p:cNvPr id="20" name="Rectangle 19"/>
          <p:cNvSpPr/>
          <p:nvPr/>
        </p:nvSpPr>
        <p:spPr>
          <a:xfrm>
            <a:off x="457199" y="3069772"/>
            <a:ext cx="8229600" cy="529376"/>
          </a:xfrm>
          <a:prstGeom prst="rect">
            <a:avLst/>
          </a:prstGeom>
        </p:spPr>
        <p:txBody>
          <a:bodyPr wrap="square">
            <a:spAutoFit/>
          </a:bodyPr>
          <a:lstStyle/>
          <a:p>
            <a:pPr marL="347663" lvl="1">
              <a:lnSpc>
                <a:spcPct val="160000"/>
              </a:lnSpc>
              <a:spcBef>
                <a:spcPct val="20000"/>
              </a:spcBef>
              <a:buClr>
                <a:srgbClr val="1F497D"/>
              </a:buClr>
              <a:tabLst>
                <a:tab pos="6400800" algn="l"/>
                <a:tab pos="7315200" algn="dec"/>
              </a:tabLst>
              <a:defRPr/>
            </a:pPr>
            <a:r>
              <a:rPr lang="en-US" sz="2000" dirty="0" smtClean="0">
                <a:solidFill>
                  <a:prstClr val="black"/>
                </a:solidFill>
              </a:rPr>
              <a:t>Equals total	$	7,120.00</a:t>
            </a:r>
          </a:p>
        </p:txBody>
      </p:sp>
      <p:sp>
        <p:nvSpPr>
          <p:cNvPr id="21" name="Rectangle 20"/>
          <p:cNvSpPr/>
          <p:nvPr/>
        </p:nvSpPr>
        <p:spPr>
          <a:xfrm>
            <a:off x="457200" y="3581400"/>
            <a:ext cx="8229600" cy="529376"/>
          </a:xfrm>
          <a:prstGeom prst="rect">
            <a:avLst/>
          </a:prstGeom>
        </p:spPr>
        <p:txBody>
          <a:bodyPr wrap="square">
            <a:spAutoFit/>
          </a:bodyPr>
          <a:lstStyle/>
          <a:p>
            <a:pPr marL="347663" lvl="1">
              <a:lnSpc>
                <a:spcPct val="160000"/>
              </a:lnSpc>
              <a:spcBef>
                <a:spcPct val="20000"/>
              </a:spcBef>
              <a:buClr>
                <a:srgbClr val="1F497D"/>
              </a:buClr>
              <a:tabLst>
                <a:tab pos="7315200" algn="dec"/>
              </a:tabLst>
              <a:defRPr/>
            </a:pPr>
            <a:r>
              <a:rPr lang="en-US" sz="2000" dirty="0" smtClean="0">
                <a:solidFill>
                  <a:prstClr val="black"/>
                </a:solidFill>
              </a:rPr>
              <a:t>Less total cash paid during the month	–4,523.00</a:t>
            </a:r>
          </a:p>
        </p:txBody>
      </p:sp>
      <p:sp>
        <p:nvSpPr>
          <p:cNvPr id="22" name="Rectangle 21"/>
          <p:cNvSpPr/>
          <p:nvPr/>
        </p:nvSpPr>
        <p:spPr>
          <a:xfrm>
            <a:off x="457200" y="4103914"/>
            <a:ext cx="8229600" cy="529376"/>
          </a:xfrm>
          <a:prstGeom prst="rect">
            <a:avLst/>
          </a:prstGeom>
        </p:spPr>
        <p:txBody>
          <a:bodyPr wrap="square">
            <a:spAutoFit/>
          </a:bodyPr>
          <a:lstStyle/>
          <a:p>
            <a:pPr marL="347663" lvl="1">
              <a:lnSpc>
                <a:spcPct val="160000"/>
              </a:lnSpc>
              <a:spcBef>
                <a:spcPct val="20000"/>
              </a:spcBef>
              <a:buClr>
                <a:srgbClr val="1F497D"/>
              </a:buClr>
              <a:tabLst>
                <a:tab pos="6400800" algn="l"/>
                <a:tab pos="7315200" algn="dec"/>
              </a:tabLst>
              <a:defRPr/>
            </a:pPr>
            <a:r>
              <a:rPr lang="en-US" sz="2000" dirty="0" smtClean="0">
                <a:solidFill>
                  <a:prstClr val="black"/>
                </a:solidFill>
              </a:rPr>
              <a:t>Equals cash balance at the end of the month	$	2,597.00</a:t>
            </a:r>
          </a:p>
        </p:txBody>
      </p:sp>
      <p:sp>
        <p:nvSpPr>
          <p:cNvPr id="23" name="Rectangle 22"/>
          <p:cNvSpPr/>
          <p:nvPr/>
        </p:nvSpPr>
        <p:spPr>
          <a:xfrm>
            <a:off x="457200" y="4854714"/>
            <a:ext cx="6858000" cy="707886"/>
          </a:xfrm>
          <a:prstGeom prst="rect">
            <a:avLst/>
          </a:prstGeom>
          <a:gradFill flip="none" rotWithShape="1">
            <a:gsLst>
              <a:gs pos="0">
                <a:schemeClr val="accent3">
                  <a:lumMod val="60000"/>
                  <a:lumOff val="40000"/>
                  <a:tint val="66000"/>
                  <a:satMod val="160000"/>
                </a:schemeClr>
              </a:gs>
              <a:gs pos="50000">
                <a:schemeClr val="accent3">
                  <a:lumMod val="60000"/>
                  <a:lumOff val="40000"/>
                  <a:tint val="44500"/>
                  <a:satMod val="160000"/>
                </a:schemeClr>
              </a:gs>
              <a:gs pos="100000">
                <a:schemeClr val="bg1"/>
              </a:gs>
            </a:gsLst>
            <a:lin ang="0" scaled="1"/>
            <a:tileRect/>
          </a:gradFill>
        </p:spPr>
        <p:txBody>
          <a:bodyPr wrap="square">
            <a:spAutoFit/>
          </a:bodyPr>
          <a:lstStyle/>
          <a:p>
            <a:pPr marL="342900" lvl="0" indent="-342900">
              <a:spcBef>
                <a:spcPct val="20000"/>
              </a:spcBef>
              <a:buClr>
                <a:srgbClr val="FF0000"/>
              </a:buClr>
              <a:defRPr/>
            </a:pPr>
            <a:r>
              <a:rPr lang="en-US" sz="2000" b="1" dirty="0" smtClean="0">
                <a:solidFill>
                  <a:srgbClr val="FF0000"/>
                </a:solidFill>
                <a:effectLst>
                  <a:outerShdw blurRad="38100" dist="38100" dir="2700000" algn="tl">
                    <a:srgbClr val="000000">
                      <a:alpha val="43137"/>
                    </a:srgbClr>
                  </a:outerShdw>
                </a:effectLst>
              </a:rPr>
              <a:t>2.	</a:t>
            </a:r>
            <a:r>
              <a:rPr lang="en-US" sz="2000" dirty="0" smtClean="0">
                <a:solidFill>
                  <a:prstClr val="black"/>
                </a:solidFill>
              </a:rPr>
              <a:t>Verify that the cash balance equals the checkbook balance</a:t>
            </a:r>
            <a:br>
              <a:rPr lang="en-US" sz="2000" dirty="0" smtClean="0">
                <a:solidFill>
                  <a:prstClr val="black"/>
                </a:solidFill>
              </a:rPr>
            </a:br>
            <a:r>
              <a:rPr lang="en-US" sz="2000" dirty="0" smtClean="0">
                <a:solidFill>
                  <a:prstClr val="black"/>
                </a:solidFill>
              </a:rPr>
              <a:t> on the next unused check stub in the checkbook.</a:t>
            </a:r>
          </a:p>
        </p:txBody>
      </p:sp>
      <p:sp>
        <p:nvSpPr>
          <p:cNvPr id="24" name="Rectangle 23"/>
          <p:cNvSpPr/>
          <p:nvPr/>
        </p:nvSpPr>
        <p:spPr>
          <a:xfrm>
            <a:off x="457200" y="5540828"/>
            <a:ext cx="8229600" cy="529376"/>
          </a:xfrm>
          <a:prstGeom prst="rect">
            <a:avLst/>
          </a:prstGeom>
        </p:spPr>
        <p:txBody>
          <a:bodyPr wrap="square">
            <a:spAutoFit/>
          </a:bodyPr>
          <a:lstStyle/>
          <a:p>
            <a:pPr marL="347663" lvl="1">
              <a:lnSpc>
                <a:spcPct val="160000"/>
              </a:lnSpc>
              <a:spcBef>
                <a:spcPct val="20000"/>
              </a:spcBef>
              <a:buClr>
                <a:srgbClr val="1F497D"/>
              </a:buClr>
              <a:tabLst>
                <a:tab pos="6400800" algn="l"/>
                <a:tab pos="7315200" algn="dec"/>
              </a:tabLst>
              <a:defRPr/>
            </a:pPr>
            <a:r>
              <a:rPr lang="en-US" sz="2000" dirty="0" smtClean="0">
                <a:solidFill>
                  <a:prstClr val="black"/>
                </a:solidFill>
              </a:rPr>
              <a:t>Checkbook balance on the next unused check stub	$	2,597.00</a:t>
            </a:r>
          </a:p>
        </p:txBody>
      </p:sp>
      <p:cxnSp>
        <p:nvCxnSpPr>
          <p:cNvPr id="26" name="Straight Connector 25"/>
          <p:cNvCxnSpPr/>
          <p:nvPr/>
        </p:nvCxnSpPr>
        <p:spPr>
          <a:xfrm>
            <a:off x="6934200" y="3048000"/>
            <a:ext cx="1280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934200" y="4082144"/>
            <a:ext cx="12801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934200" y="4648200"/>
            <a:ext cx="1280160" cy="0"/>
          </a:xfrm>
          <a:prstGeom prst="line">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934200" y="6096000"/>
            <a:ext cx="1280160" cy="0"/>
          </a:xfrm>
          <a:prstGeom prst="line">
            <a:avLst/>
          </a:prstGeom>
          <a:ln w="7620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Flowchart: Delay 24"/>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27" name="TextBox 26"/>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wipe(left)">
                                      <p:cBhvr>
                                        <p:cTn id="33" dur="500"/>
                                        <p:tgtEl>
                                          <p:spTgt spid="28"/>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left)">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left)">
                                      <p:cBhvr>
                                        <p:cTn id="5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p:bldP spid="21" grpId="0"/>
      <p:bldP spid="22" grpId="0"/>
      <p:bldP spid="23" grpId="0" animBg="1"/>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Chapter 3_Page 80.jpg"/>
          <p:cNvPicPr>
            <a:picLocks noChangeAspect="1"/>
          </p:cNvPicPr>
          <p:nvPr/>
        </p:nvPicPr>
        <p:blipFill>
          <a:blip r:embed="rId2" cstate="print"/>
          <a:srcRect t="4494"/>
          <a:stretch>
            <a:fillRect/>
          </a:stretch>
        </p:blipFill>
        <p:spPr>
          <a:xfrm>
            <a:off x="685798" y="1654138"/>
            <a:ext cx="7697601" cy="2384462"/>
          </a:xfrm>
          <a:prstGeom prst="rect">
            <a:avLst/>
          </a:prstGeom>
        </p:spPr>
      </p:pic>
      <p:sp>
        <p:nvSpPr>
          <p:cNvPr id="2" name="Title 1"/>
          <p:cNvSpPr>
            <a:spLocks noGrp="1"/>
          </p:cNvSpPr>
          <p:nvPr>
            <p:ph type="title"/>
          </p:nvPr>
        </p:nvSpPr>
        <p:spPr/>
        <p:txBody>
          <a:bodyPr/>
          <a:lstStyle/>
          <a:p>
            <a:r>
              <a:rPr lang="en-US" dirty="0" smtClean="0"/>
              <a:t>Correcting Errors in Journal Entries</a:t>
            </a:r>
            <a:endParaRPr lang="en-US" dirty="0"/>
          </a:p>
        </p:txBody>
      </p:sp>
      <p:sp>
        <p:nvSpPr>
          <p:cNvPr id="3" name="Slide Number Placeholder 2"/>
          <p:cNvSpPr>
            <a:spLocks noGrp="1"/>
          </p:cNvSpPr>
          <p:nvPr>
            <p:ph type="sldNum" sz="quarter" idx="4"/>
          </p:nvPr>
        </p:nvSpPr>
        <p:spPr/>
        <p:txBody>
          <a:bodyPr/>
          <a:lstStyle/>
          <a:p>
            <a:r>
              <a:rPr lang="en-US" smtClean="0"/>
              <a:t>SLIDE </a:t>
            </a:r>
            <a:fld id="{FCD2455E-EC1D-45EA-B6B2-90AB88848CFD}" type="slidenum">
              <a:rPr lang="en-US" smtClean="0"/>
              <a:pPr/>
              <a:t>9</a:t>
            </a:fld>
            <a:endParaRPr lang="en-US" dirty="0"/>
          </a:p>
        </p:txBody>
      </p:sp>
      <p:sp>
        <p:nvSpPr>
          <p:cNvPr id="8" name="Flowchart: Delay 7"/>
          <p:cNvSpPr/>
          <p:nvPr/>
        </p:nvSpPr>
        <p:spPr>
          <a:xfrm rot="5400000">
            <a:off x="8282940" y="-403860"/>
            <a:ext cx="381000" cy="1188720"/>
          </a:xfrm>
          <a:prstGeom prst="flowChartDelay">
            <a:avLst/>
          </a:prstGeom>
          <a:solidFill>
            <a:schemeClr val="accent1"/>
          </a:solidFill>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9" name="TextBox 8"/>
          <p:cNvSpPr txBox="1"/>
          <p:nvPr/>
        </p:nvSpPr>
        <p:spPr>
          <a:xfrm>
            <a:off x="8049286" y="0"/>
            <a:ext cx="848309" cy="276999"/>
          </a:xfrm>
          <a:prstGeom prst="rect">
            <a:avLst/>
          </a:prstGeom>
          <a:noFill/>
        </p:spPr>
        <p:txBody>
          <a:bodyPr wrap="none" rtlCol="0">
            <a:spAutoFit/>
          </a:bodyPr>
          <a:lstStyle/>
          <a:p>
            <a:pPr algn="ctr"/>
            <a:r>
              <a:rPr lang="en-US" sz="1200" dirty="0" smtClean="0">
                <a:solidFill>
                  <a:schemeClr val="bg1"/>
                </a:solidFill>
              </a:rPr>
              <a:t>Lesson 3-4</a:t>
            </a:r>
            <a:endParaRPr lang="en-US" sz="1200" dirty="0">
              <a:solidFill>
                <a:schemeClr val="bg1"/>
              </a:solidFill>
            </a:endParaRPr>
          </a:p>
        </p:txBody>
      </p:sp>
      <p:sp>
        <p:nvSpPr>
          <p:cNvPr id="10" name="TextBox 9"/>
          <p:cNvSpPr txBox="1"/>
          <p:nvPr/>
        </p:nvSpPr>
        <p:spPr>
          <a:xfrm>
            <a:off x="8229600" y="1115568"/>
            <a:ext cx="706698" cy="408623"/>
          </a:xfrm>
          <a:prstGeom prst="roundRect">
            <a:avLst/>
          </a:prstGeom>
          <a:ln/>
        </p:spPr>
        <p:style>
          <a:lnRef idx="0">
            <a:schemeClr val="accent3"/>
          </a:lnRef>
          <a:fillRef idx="3">
            <a:schemeClr val="accent3"/>
          </a:fillRef>
          <a:effectRef idx="3">
            <a:schemeClr val="accent3"/>
          </a:effectRef>
          <a:fontRef idx="minor">
            <a:schemeClr val="lt1"/>
          </a:fontRef>
        </p:style>
        <p:txBody>
          <a:bodyPr wrap="none" rtlCol="0">
            <a:spAutoFit/>
          </a:bodyPr>
          <a:lstStyle/>
          <a:p>
            <a:r>
              <a:rPr lang="en-US" b="1" dirty="0" smtClean="0"/>
              <a:t>LO10</a:t>
            </a:r>
            <a:endParaRPr lang="en-US" dirty="0"/>
          </a:p>
        </p:txBody>
      </p:sp>
      <p:sp>
        <p:nvSpPr>
          <p:cNvPr id="12" name="Rectangle 29"/>
          <p:cNvSpPr>
            <a:spLocks noChangeArrowheads="1"/>
          </p:cNvSpPr>
          <p:nvPr/>
        </p:nvSpPr>
        <p:spPr bwMode="auto">
          <a:xfrm>
            <a:off x="228600" y="4757290"/>
            <a:ext cx="8290560" cy="830997"/>
          </a:xfrm>
          <a:prstGeom prst="rect">
            <a:avLst/>
          </a:prstGeom>
          <a:noFill/>
          <a:ln w="9525">
            <a:noFill/>
            <a:miter lim="800000"/>
            <a:headEnd/>
            <a:tailEnd/>
          </a:ln>
          <a:effectLst/>
        </p:spPr>
        <p:txBody>
          <a:bodyPr wrap="square">
            <a:spAutoFit/>
          </a:bodyPr>
          <a:lstStyle/>
          <a:p>
            <a:pPr marL="347663" indent="-347663"/>
            <a:r>
              <a:rPr lang="en-US" sz="1600" b="1" dirty="0">
                <a:solidFill>
                  <a:srgbClr val="FF0000"/>
                </a:solidFill>
                <a:effectLst>
                  <a:outerShdw blurRad="38100" dist="38100" dir="2700000" algn="tl">
                    <a:srgbClr val="000000">
                      <a:alpha val="43137"/>
                    </a:srgbClr>
                  </a:outerShdw>
                </a:effectLst>
              </a:rPr>
              <a:t>2</a:t>
            </a:r>
            <a:r>
              <a:rPr lang="en-US" sz="1600" b="1" dirty="0" smtClean="0">
                <a:solidFill>
                  <a:srgbClr val="FF0000"/>
                </a:solidFill>
                <a:effectLst>
                  <a:outerShdw blurRad="38100" dist="38100" dir="2700000" algn="tl">
                    <a:srgbClr val="000000">
                      <a:alpha val="43137"/>
                    </a:srgbClr>
                  </a:outerShdw>
                </a:effectLst>
              </a:rPr>
              <a:t>.	</a:t>
            </a:r>
            <a:r>
              <a:rPr lang="en-US" sz="1600" dirty="0" smtClean="0"/>
              <a:t>Sometimes an entire entry is incorrect and is discovered before the next entry is journalized. Draw neat lines through all parts of the incorrect entry. Journalize the entry correctly on the next blank line.</a:t>
            </a:r>
            <a:endParaRPr lang="en-US" sz="1600" dirty="0"/>
          </a:p>
        </p:txBody>
      </p:sp>
      <p:sp>
        <p:nvSpPr>
          <p:cNvPr id="13" name="Rectangle 27"/>
          <p:cNvSpPr>
            <a:spLocks noChangeArrowheads="1"/>
          </p:cNvSpPr>
          <p:nvPr/>
        </p:nvSpPr>
        <p:spPr bwMode="auto">
          <a:xfrm>
            <a:off x="228600" y="4191000"/>
            <a:ext cx="7756648" cy="584775"/>
          </a:xfrm>
          <a:prstGeom prst="rect">
            <a:avLst/>
          </a:prstGeom>
          <a:noFill/>
          <a:ln w="9525">
            <a:noFill/>
            <a:miter lim="800000"/>
            <a:headEnd/>
            <a:tailEnd/>
          </a:ln>
          <a:effectLst/>
        </p:spPr>
        <p:txBody>
          <a:bodyPr wrap="square">
            <a:spAutoFit/>
          </a:bodyPr>
          <a:lstStyle/>
          <a:p>
            <a:pPr marL="342900" indent="-342900">
              <a:spcBef>
                <a:spcPct val="20000"/>
              </a:spcBef>
              <a:buClr>
                <a:schemeClr val="accent2"/>
              </a:buClr>
              <a:buFont typeface="Wingdings" pitchFamily="2" charset="2"/>
              <a:buNone/>
            </a:pPr>
            <a:r>
              <a:rPr lang="en-US" sz="1600" b="1" dirty="0">
                <a:solidFill>
                  <a:srgbClr val="FF0000"/>
                </a:solidFill>
                <a:effectLst>
                  <a:outerShdw blurRad="38100" dist="38100" dir="2700000" algn="tl">
                    <a:srgbClr val="000000">
                      <a:alpha val="43137"/>
                    </a:srgbClr>
                  </a:outerShdw>
                </a:effectLst>
              </a:rPr>
              <a:t>1.	</a:t>
            </a:r>
            <a:r>
              <a:rPr lang="en-US" sz="1600" dirty="0" smtClean="0"/>
              <a:t>If an error is recorded, cancel the error by neatly drawing a line through the incorrect item. Write the correct item immediately above the canceled item.</a:t>
            </a:r>
            <a:endParaRPr lang="en-US" sz="1600" dirty="0"/>
          </a:p>
        </p:txBody>
      </p:sp>
      <p:sp>
        <p:nvSpPr>
          <p:cNvPr id="14" name="Rectangle 30"/>
          <p:cNvSpPr>
            <a:spLocks noChangeArrowheads="1"/>
          </p:cNvSpPr>
          <p:nvPr/>
        </p:nvSpPr>
        <p:spPr bwMode="auto">
          <a:xfrm>
            <a:off x="228600" y="5569803"/>
            <a:ext cx="8686800" cy="830997"/>
          </a:xfrm>
          <a:prstGeom prst="rect">
            <a:avLst/>
          </a:prstGeom>
          <a:noFill/>
          <a:ln w="9525">
            <a:noFill/>
            <a:miter lim="800000"/>
            <a:headEnd/>
            <a:tailEnd/>
          </a:ln>
          <a:effectLst/>
        </p:spPr>
        <p:txBody>
          <a:bodyPr wrap="square">
            <a:spAutoFit/>
          </a:bodyPr>
          <a:lstStyle/>
          <a:p>
            <a:pPr marL="347663" indent="-347663"/>
            <a:r>
              <a:rPr lang="en-US" sz="1600" b="1" dirty="0">
                <a:solidFill>
                  <a:srgbClr val="FF0000"/>
                </a:solidFill>
                <a:effectLst>
                  <a:outerShdw blurRad="38100" dist="38100" dir="2700000" algn="tl">
                    <a:srgbClr val="000000">
                      <a:alpha val="43137"/>
                    </a:srgbClr>
                  </a:outerShdw>
                </a:effectLst>
              </a:rPr>
              <a:t>3.	</a:t>
            </a:r>
            <a:r>
              <a:rPr lang="en-US" sz="1600" dirty="0" smtClean="0"/>
              <a:t>Sometimes several correct entries are recorded after an incorrect entry is made. The next blank lines are several entries later. Draw neat lines through all incorrect parts of the entry. Record the correct items on the same lines as the incorrect items, directly above the canceled parts.</a:t>
            </a:r>
            <a:endParaRPr lang="en-US" sz="1600" dirty="0"/>
          </a:p>
        </p:txBody>
      </p:sp>
      <p:grpSp>
        <p:nvGrpSpPr>
          <p:cNvPr id="16" name="Group 51"/>
          <p:cNvGrpSpPr/>
          <p:nvPr/>
        </p:nvGrpSpPr>
        <p:grpSpPr>
          <a:xfrm>
            <a:off x="304800" y="2438400"/>
            <a:ext cx="838200" cy="457200"/>
            <a:chOff x="1088572" y="2198914"/>
            <a:chExt cx="838200" cy="457200"/>
          </a:xfrm>
        </p:grpSpPr>
        <p:cxnSp>
          <p:nvCxnSpPr>
            <p:cNvPr id="18" name="Straight Arrow Connector 17"/>
            <p:cNvCxnSpPr/>
            <p:nvPr/>
          </p:nvCxnSpPr>
          <p:spPr>
            <a:xfrm>
              <a:off x="1240972" y="2351314"/>
              <a:ext cx="685800" cy="3048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2</a:t>
              </a:r>
            </a:p>
          </p:txBody>
        </p:sp>
      </p:grpSp>
      <p:grpSp>
        <p:nvGrpSpPr>
          <p:cNvPr id="21" name="Group 51"/>
          <p:cNvGrpSpPr/>
          <p:nvPr/>
        </p:nvGrpSpPr>
        <p:grpSpPr>
          <a:xfrm>
            <a:off x="304800" y="3352800"/>
            <a:ext cx="838200" cy="377428"/>
            <a:chOff x="1088572" y="2187246"/>
            <a:chExt cx="838200" cy="377428"/>
          </a:xfrm>
        </p:grpSpPr>
        <p:cxnSp>
          <p:nvCxnSpPr>
            <p:cNvPr id="23" name="Straight Arrow Connector 22"/>
            <p:cNvCxnSpPr/>
            <p:nvPr/>
          </p:nvCxnSpPr>
          <p:spPr>
            <a:xfrm flipV="1">
              <a:off x="1240972" y="2187246"/>
              <a:ext cx="685800" cy="228600"/>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ctangle 7"/>
            <p:cNvSpPr>
              <a:spLocks noChangeArrowheads="1"/>
            </p:cNvSpPr>
            <p:nvPr/>
          </p:nvSpPr>
          <p:spPr bwMode="auto">
            <a:xfrm>
              <a:off x="1088572" y="219891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3</a:t>
              </a:r>
            </a:p>
          </p:txBody>
        </p:sp>
      </p:grpSp>
      <p:grpSp>
        <p:nvGrpSpPr>
          <p:cNvPr id="26" name="Group 51"/>
          <p:cNvGrpSpPr/>
          <p:nvPr/>
        </p:nvGrpSpPr>
        <p:grpSpPr>
          <a:xfrm>
            <a:off x="7391400" y="2209800"/>
            <a:ext cx="1371600" cy="384572"/>
            <a:chOff x="555172" y="1878874"/>
            <a:chExt cx="1371600" cy="384572"/>
          </a:xfrm>
        </p:grpSpPr>
        <p:cxnSp>
          <p:nvCxnSpPr>
            <p:cNvPr id="28" name="Straight Arrow Connector 27"/>
            <p:cNvCxnSpPr/>
            <p:nvPr/>
          </p:nvCxnSpPr>
          <p:spPr>
            <a:xfrm flipH="1">
              <a:off x="555172" y="2107474"/>
              <a:ext cx="1219200" cy="155972"/>
            </a:xfrm>
            <a:prstGeom prst="straightConnector1">
              <a:avLst/>
            </a:prstGeom>
            <a:ln w="381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7"/>
            <p:cNvSpPr>
              <a:spLocks noChangeArrowheads="1"/>
            </p:cNvSpPr>
            <p:nvPr/>
          </p:nvSpPr>
          <p:spPr bwMode="auto">
            <a:xfrm>
              <a:off x="1561012" y="1878874"/>
              <a:ext cx="365760" cy="365760"/>
            </a:xfrm>
            <a:prstGeom prst="ellipse">
              <a:avLst/>
            </a:prstGeom>
            <a:gradFill>
              <a:gsLst>
                <a:gs pos="0">
                  <a:srgbClr val="FF0000"/>
                </a:gs>
                <a:gs pos="80000">
                  <a:schemeClr val="accent2">
                    <a:shade val="93000"/>
                    <a:satMod val="130000"/>
                  </a:schemeClr>
                </a:gs>
                <a:gs pos="100000">
                  <a:schemeClr val="accent2">
                    <a:shade val="94000"/>
                    <a:satMod val="135000"/>
                  </a:schemeClr>
                </a:gs>
              </a:gsLst>
            </a:gradFill>
          </p:spPr>
          <p:style>
            <a:lnRef idx="0">
              <a:schemeClr val="accent2"/>
            </a:lnRef>
            <a:fillRef idx="3">
              <a:schemeClr val="accent2"/>
            </a:fillRef>
            <a:effectRef idx="3">
              <a:schemeClr val="accent2"/>
            </a:effectRef>
            <a:fontRef idx="minor">
              <a:schemeClr val="lt1"/>
            </a:fontRef>
          </p:style>
          <p:txBody>
            <a:bodyPr lIns="0" tIns="0" rIns="0" bIns="0" rtlCol="0" anchor="ctr" anchorCtr="1"/>
            <a:lstStyle/>
            <a:p>
              <a:pPr algn="ctr"/>
              <a:r>
                <a:rPr lang="en-US" b="1" dirty="0" smtClean="0"/>
                <a:t>1</a:t>
              </a: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right)">
                                      <p:cBhvr>
                                        <p:cTn id="11" dur="500"/>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3" grpId="0" autoUpdateAnimBg="0"/>
      <p:bldP spid="14" grpId="0"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3345</TotalTime>
  <Words>350</Words>
  <Application>Microsoft Office PowerPoint</Application>
  <PresentationFormat>On-screen Show (4:3)</PresentationFormat>
  <Paragraphs>156</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Custom Design</vt:lpstr>
      <vt:lpstr>Slide 1</vt:lpstr>
      <vt:lpstr>Proving and Ruling a Journal Page</vt:lpstr>
      <vt:lpstr>Ruling a Journal Page</vt:lpstr>
      <vt:lpstr>Starting a New Journal Page</vt:lpstr>
      <vt:lpstr>Proving and Ruling a Journal at the End of a Month</vt:lpstr>
      <vt:lpstr>Proving and Ruling a Journal at the End of a Month</vt:lpstr>
      <vt:lpstr>Proving Cash</vt:lpstr>
      <vt:lpstr>Proving Cash</vt:lpstr>
      <vt:lpstr>Correcting Errors in Journal Entries</vt:lpstr>
      <vt:lpstr>Lesson 3-4 Audit Your Understanding</vt:lpstr>
      <vt:lpstr>Lesson 3-4 Audit Your Understanding</vt:lpstr>
      <vt:lpstr>Lesson 3-4 Audit Your Understanding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McLaughlin</dc:creator>
  <cp:lastModifiedBy>McLaughlin</cp:lastModifiedBy>
  <cp:revision>292</cp:revision>
  <dcterms:created xsi:type="dcterms:W3CDTF">2012-07-02T15:51:50Z</dcterms:created>
  <dcterms:modified xsi:type="dcterms:W3CDTF">2012-12-29T00:23:46Z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-748959103</vt:i4>
  </property>
  <property fmtid="{D5CDD505-2E9C-101B-9397-08002B2CF9AE}" pid="3" name="_NewReviewCycle">
    <vt:lpwstr/>
  </property>
  <property fmtid="{D5CDD505-2E9C-101B-9397-08002B2CF9AE}" pid="4" name="_EmailSubject">
    <vt:lpwstr>C21 PPT Sample Comments</vt:lpwstr>
  </property>
  <property fmtid="{D5CDD505-2E9C-101B-9397-08002B2CF9AE}" pid="5" name="_AuthorEmail">
    <vt:lpwstr>Diane.Bowdler@cengage.com</vt:lpwstr>
  </property>
  <property fmtid="{D5CDD505-2E9C-101B-9397-08002B2CF9AE}" pid="6" name="_AuthorEmailDisplayName">
    <vt:lpwstr>Bowdler, Diane</vt:lpwstr>
  </property>
</Properties>
</file>